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charts/chart1.xml" ContentType="application/vnd.openxmlformats-officedocument.drawingml.chart+xml"/>
  <Override PartName="/ppt/comments/comment2.xml" ContentType="application/vnd.openxmlformats-officedocument.presentationml.comments+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326" r:id="rId3"/>
    <p:sldId id="327" r:id="rId4"/>
    <p:sldId id="328" r:id="rId5"/>
    <p:sldId id="331" r:id="rId6"/>
    <p:sldId id="333" r:id="rId7"/>
    <p:sldId id="332" r:id="rId8"/>
    <p:sldId id="334" r:id="rId9"/>
    <p:sldId id="335" r:id="rId10"/>
    <p:sldId id="336" r:id="rId11"/>
    <p:sldId id="337" r:id="rId12"/>
    <p:sldId id="338" r:id="rId13"/>
    <p:sldId id="339" r:id="rId14"/>
    <p:sldId id="305" r:id="rId15"/>
    <p:sldId id="329" r:id="rId16"/>
    <p:sldId id="317" r:id="rId17"/>
    <p:sldId id="316" r:id="rId18"/>
    <p:sldId id="318" r:id="rId19"/>
    <p:sldId id="319" r:id="rId20"/>
    <p:sldId id="322" r:id="rId21"/>
    <p:sldId id="323" r:id="rId22"/>
    <p:sldId id="324" r:id="rId23"/>
    <p:sldId id="308" r:id="rId24"/>
    <p:sldId id="321" r:id="rId25"/>
    <p:sldId id="306" r:id="rId26"/>
    <p:sldId id="314" r:id="rId27"/>
    <p:sldId id="315" r:id="rId28"/>
    <p:sldId id="311" r:id="rId29"/>
    <p:sldId id="312" r:id="rId30"/>
    <p:sldId id="313" r:id="rId31"/>
    <p:sldId id="320" r:id="rId32"/>
    <p:sldId id="325" r:id="rId33"/>
    <p:sldId id="280" r:id="rId34"/>
    <p:sldId id="276" r:id="rId35"/>
    <p:sldId id="310" r:id="rId36"/>
    <p:sldId id="309" r:id="rId37"/>
    <p:sldId id="277"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ry OConnor" initials="BMOC" lastIdx="2" clrIdx="0"/>
  <p:cmAuthor id="1" name="LSA User"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CEB8FF"/>
    <a:srgbClr val="E2BFFF"/>
    <a:srgbClr val="66CCFF"/>
    <a:srgbClr val="B389C7"/>
    <a:srgbClr val="FF26DF"/>
    <a:srgbClr val="FF430D"/>
    <a:srgbClr val="83E187"/>
    <a:srgbClr val="8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14" autoAdjust="0"/>
    <p:restoredTop sz="98439" autoAdjust="0"/>
  </p:normalViewPr>
  <p:slideViewPr>
    <p:cSldViewPr snapToGrid="0" snapToObjects="1">
      <p:cViewPr>
        <p:scale>
          <a:sx n="125" d="100"/>
          <a:sy n="125" d="100"/>
        </p:scale>
        <p:origin x="-2200" y="-744"/>
      </p:cViewPr>
      <p:guideLst>
        <p:guide orient="horz" pos="2160"/>
        <p:guide pos="2880"/>
      </p:guideLst>
    </p:cSldViewPr>
  </p:slideViewPr>
  <p:notesTextViewPr>
    <p:cViewPr>
      <p:scale>
        <a:sx n="100" d="100"/>
        <a:sy n="100" d="100"/>
      </p:scale>
      <p:origin x="0" y="0"/>
    </p:cViewPr>
  </p:notesTextViewPr>
  <p:sorterViewPr>
    <p:cViewPr>
      <p:scale>
        <a:sx n="300" d="100"/>
        <a:sy n="300" d="100"/>
      </p:scale>
      <p:origin x="0" y="777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commentAuthors" Target="commentAuthors.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klimov:MacBook_backup:pklimov:iBook:Klimov:Papers:Basal_Acariformes:analyses:exploratory_runs:11-BAA96B_new_names:00-Asexual_Sexual_Taxon_statistics:Asexual_Sexual_mit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pklimov:MacBook_backup:pklimov:iBook:Klimov:Papers:Basal_Acariformes:analyses:exploratory_runs:11-BAA96B_new_names:00-Asexual_Sexual_Taxon_statistics:Asexual_Sexual_mit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pklimov:MacBook_backup:pklimov:iBook:Klimov:Papers:Basal_Acariformes:analyses:exploratory_runs:11-BAA96B_new_names:00-Asexual_Sexual_Taxon_statistics:Asexual_Sexual_mit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summary!$I$30</c:f>
              <c:strCache>
                <c:ptCount val="1"/>
                <c:pt idx="0">
                  <c:v>US</c:v>
                </c:pt>
              </c:strCache>
            </c:strRef>
          </c:tx>
          <c:invertIfNegative val="0"/>
          <c:cat>
            <c:strRef>
              <c:f>summary!$H$31:$H$35</c:f>
              <c:strCache>
                <c:ptCount val="5"/>
                <c:pt idx="0">
                  <c:v>Chelicerata</c:v>
                </c:pt>
                <c:pt idx="1">
                  <c:v>Acari</c:v>
                </c:pt>
                <c:pt idx="2">
                  <c:v>Acariformes</c:v>
                </c:pt>
                <c:pt idx="3">
                  <c:v>Endeostigmata</c:v>
                </c:pt>
                <c:pt idx="4">
                  <c:v>Actual Dataset</c:v>
                </c:pt>
              </c:strCache>
            </c:strRef>
          </c:cat>
          <c:val>
            <c:numRef>
              <c:f>summary!$I$31:$I$35</c:f>
              <c:numCache>
                <c:formatCode>General</c:formatCode>
                <c:ptCount val="5"/>
                <c:pt idx="0">
                  <c:v>110920.0</c:v>
                </c:pt>
                <c:pt idx="1">
                  <c:v>53435.0</c:v>
                </c:pt>
                <c:pt idx="2">
                  <c:v>41152.0</c:v>
                </c:pt>
                <c:pt idx="3">
                  <c:v>83.0</c:v>
                </c:pt>
                <c:pt idx="4">
                  <c:v>48.0</c:v>
                </c:pt>
              </c:numCache>
            </c:numRef>
          </c:val>
        </c:ser>
        <c:ser>
          <c:idx val="1"/>
          <c:order val="1"/>
          <c:tx>
            <c:strRef>
              <c:f>summary!$J$30</c:f>
              <c:strCache>
                <c:ptCount val="1"/>
                <c:pt idx="0">
                  <c:v>UA</c:v>
                </c:pt>
              </c:strCache>
            </c:strRef>
          </c:tx>
          <c:invertIfNegative val="0"/>
          <c:cat>
            <c:strRef>
              <c:f>summary!$H$31:$H$35</c:f>
              <c:strCache>
                <c:ptCount val="5"/>
                <c:pt idx="0">
                  <c:v>Chelicerata</c:v>
                </c:pt>
                <c:pt idx="1">
                  <c:v>Acari</c:v>
                </c:pt>
                <c:pt idx="2">
                  <c:v>Acariformes</c:v>
                </c:pt>
                <c:pt idx="3">
                  <c:v>Endeostigmata</c:v>
                </c:pt>
                <c:pt idx="4">
                  <c:v>Actual Dataset</c:v>
                </c:pt>
              </c:strCache>
            </c:strRef>
          </c:cat>
          <c:val>
            <c:numRef>
              <c:f>summary!$J$31:$J$35</c:f>
              <c:numCache>
                <c:formatCode>General</c:formatCode>
                <c:ptCount val="5"/>
                <c:pt idx="0">
                  <c:v>1034.0</c:v>
                </c:pt>
                <c:pt idx="1">
                  <c:v>1034.0</c:v>
                </c:pt>
                <c:pt idx="2">
                  <c:v>970.0</c:v>
                </c:pt>
                <c:pt idx="3">
                  <c:v>26.0</c:v>
                </c:pt>
                <c:pt idx="4">
                  <c:v>23.0</c:v>
                </c:pt>
              </c:numCache>
            </c:numRef>
          </c:val>
        </c:ser>
        <c:ser>
          <c:idx val="2"/>
          <c:order val="2"/>
          <c:tx>
            <c:strRef>
              <c:f>summary!$K$30</c:f>
              <c:strCache>
                <c:ptCount val="1"/>
                <c:pt idx="0">
                  <c:v>DS</c:v>
                </c:pt>
              </c:strCache>
            </c:strRef>
          </c:tx>
          <c:invertIfNegative val="0"/>
          <c:cat>
            <c:strRef>
              <c:f>summary!$H$31:$H$35</c:f>
              <c:strCache>
                <c:ptCount val="5"/>
                <c:pt idx="0">
                  <c:v>Chelicerata</c:v>
                </c:pt>
                <c:pt idx="1">
                  <c:v>Acari</c:v>
                </c:pt>
                <c:pt idx="2">
                  <c:v>Acariformes</c:v>
                </c:pt>
                <c:pt idx="3">
                  <c:v>Endeostigmata</c:v>
                </c:pt>
                <c:pt idx="4">
                  <c:v>Actual Dataset</c:v>
                </c:pt>
              </c:strCache>
            </c:strRef>
          </c:cat>
          <c:val>
            <c:numRef>
              <c:f>summary!$K$31:$K$35</c:f>
              <c:numCache>
                <c:formatCode>General</c:formatCode>
                <c:ptCount val="5"/>
                <c:pt idx="0">
                  <c:v>95.0</c:v>
                </c:pt>
                <c:pt idx="1">
                  <c:v>95.0</c:v>
                </c:pt>
                <c:pt idx="2">
                  <c:v>95.0</c:v>
                </c:pt>
                <c:pt idx="3">
                  <c:v>14.0</c:v>
                </c:pt>
                <c:pt idx="4">
                  <c:v>4.0</c:v>
                </c:pt>
              </c:numCache>
            </c:numRef>
          </c:val>
        </c:ser>
        <c:ser>
          <c:idx val="3"/>
          <c:order val="3"/>
          <c:tx>
            <c:strRef>
              <c:f>summary!$L$30</c:f>
              <c:strCache>
                <c:ptCount val="1"/>
                <c:pt idx="0">
                  <c:v>DA</c:v>
                </c:pt>
              </c:strCache>
            </c:strRef>
          </c:tx>
          <c:invertIfNegative val="0"/>
          <c:cat>
            <c:strRef>
              <c:f>summary!$H$31:$H$35</c:f>
              <c:strCache>
                <c:ptCount val="5"/>
                <c:pt idx="0">
                  <c:v>Chelicerata</c:v>
                </c:pt>
                <c:pt idx="1">
                  <c:v>Acari</c:v>
                </c:pt>
                <c:pt idx="2">
                  <c:v>Acariformes</c:v>
                </c:pt>
                <c:pt idx="3">
                  <c:v>Endeostigmata</c:v>
                </c:pt>
                <c:pt idx="4">
                  <c:v>Actual Dataset</c:v>
                </c:pt>
              </c:strCache>
            </c:strRef>
          </c:cat>
          <c:val>
            <c:numRef>
              <c:f>summary!$L$31:$L$35</c:f>
              <c:numCache>
                <c:formatCode>General</c:formatCode>
                <c:ptCount val="5"/>
                <c:pt idx="0">
                  <c:v>378.0</c:v>
                </c:pt>
                <c:pt idx="1">
                  <c:v>378.0</c:v>
                </c:pt>
                <c:pt idx="2">
                  <c:v>368.0</c:v>
                </c:pt>
                <c:pt idx="3">
                  <c:v>74.0</c:v>
                </c:pt>
                <c:pt idx="4">
                  <c:v>21.0</c:v>
                </c:pt>
              </c:numCache>
            </c:numRef>
          </c:val>
        </c:ser>
        <c:dLbls>
          <c:showLegendKey val="0"/>
          <c:showVal val="0"/>
          <c:showCatName val="0"/>
          <c:showSerName val="0"/>
          <c:showPercent val="0"/>
          <c:showBubbleSize val="0"/>
        </c:dLbls>
        <c:gapWidth val="150"/>
        <c:axId val="790450024"/>
        <c:axId val="790472408"/>
      </c:barChart>
      <c:catAx>
        <c:axId val="790450024"/>
        <c:scaling>
          <c:orientation val="minMax"/>
        </c:scaling>
        <c:delete val="0"/>
        <c:axPos val="b"/>
        <c:majorTickMark val="out"/>
        <c:minorTickMark val="none"/>
        <c:tickLblPos val="nextTo"/>
        <c:crossAx val="790472408"/>
        <c:crosses val="autoZero"/>
        <c:auto val="1"/>
        <c:lblAlgn val="ctr"/>
        <c:lblOffset val="100"/>
        <c:noMultiLvlLbl val="0"/>
      </c:catAx>
      <c:valAx>
        <c:axId val="790472408"/>
        <c:scaling>
          <c:logBase val="10.0"/>
          <c:orientation val="minMax"/>
        </c:scaling>
        <c:delete val="0"/>
        <c:axPos val="l"/>
        <c:majorGridlines/>
        <c:numFmt formatCode="General" sourceLinked="1"/>
        <c:majorTickMark val="out"/>
        <c:minorTickMark val="none"/>
        <c:tickLblPos val="nextTo"/>
        <c:crossAx val="790450024"/>
        <c:crosses val="autoZero"/>
        <c:crossBetween val="between"/>
      </c:valAx>
    </c:plotArea>
    <c:legend>
      <c:legendPos val="r"/>
      <c:layout/>
      <c:overlay val="0"/>
    </c:legend>
    <c:plotVisOnly val="1"/>
    <c:dispBlanksAs val="gap"/>
    <c:showDLblsOverMax val="0"/>
  </c:chart>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2792432195975"/>
          <c:y val="0.0393939393939394"/>
          <c:w val="0.760578083989501"/>
          <c:h val="0.883798138869005"/>
        </c:manualLayout>
      </c:layout>
      <c:barChart>
        <c:barDir val="col"/>
        <c:grouping val="clustered"/>
        <c:varyColors val="0"/>
        <c:ser>
          <c:idx val="0"/>
          <c:order val="0"/>
          <c:tx>
            <c:strRef>
              <c:f>summary!$I$50</c:f>
              <c:strCache>
                <c:ptCount val="1"/>
                <c:pt idx="0">
                  <c:v>US</c:v>
                </c:pt>
              </c:strCache>
            </c:strRef>
          </c:tx>
          <c:invertIfNegative val="0"/>
          <c:cat>
            <c:strRef>
              <c:f>summary!$H$51:$H$53</c:f>
              <c:strCache>
                <c:ptCount val="3"/>
                <c:pt idx="0">
                  <c:v>Chelicerata</c:v>
                </c:pt>
                <c:pt idx="1">
                  <c:v>Acariformes</c:v>
                </c:pt>
                <c:pt idx="2">
                  <c:v>Endeostigmata</c:v>
                </c:pt>
              </c:strCache>
            </c:strRef>
          </c:cat>
          <c:val>
            <c:numRef>
              <c:f>summary!$I$51:$I$53</c:f>
              <c:numCache>
                <c:formatCode>General</c:formatCode>
                <c:ptCount val="3"/>
                <c:pt idx="0">
                  <c:v>0.000432744320230797</c:v>
                </c:pt>
                <c:pt idx="1">
                  <c:v>0.000874805598755832</c:v>
                </c:pt>
                <c:pt idx="2">
                  <c:v>0.144578313253012</c:v>
                </c:pt>
              </c:numCache>
            </c:numRef>
          </c:val>
        </c:ser>
        <c:ser>
          <c:idx val="1"/>
          <c:order val="1"/>
          <c:tx>
            <c:strRef>
              <c:f>summary!$J$50</c:f>
              <c:strCache>
                <c:ptCount val="1"/>
                <c:pt idx="0">
                  <c:v>UA</c:v>
                </c:pt>
              </c:strCache>
            </c:strRef>
          </c:tx>
          <c:invertIfNegative val="0"/>
          <c:cat>
            <c:strRef>
              <c:f>summary!$H$51:$H$53</c:f>
              <c:strCache>
                <c:ptCount val="3"/>
                <c:pt idx="0">
                  <c:v>Chelicerata</c:v>
                </c:pt>
                <c:pt idx="1">
                  <c:v>Acariformes</c:v>
                </c:pt>
                <c:pt idx="2">
                  <c:v>Endeostigmata</c:v>
                </c:pt>
              </c:strCache>
            </c:strRef>
          </c:cat>
          <c:val>
            <c:numRef>
              <c:f>summary!$J$51:$J$53</c:f>
              <c:numCache>
                <c:formatCode>General</c:formatCode>
                <c:ptCount val="3"/>
                <c:pt idx="0">
                  <c:v>0.0222437137330754</c:v>
                </c:pt>
                <c:pt idx="1">
                  <c:v>0.0237113402061856</c:v>
                </c:pt>
                <c:pt idx="2">
                  <c:v>0.153846153846154</c:v>
                </c:pt>
              </c:numCache>
            </c:numRef>
          </c:val>
        </c:ser>
        <c:ser>
          <c:idx val="2"/>
          <c:order val="2"/>
          <c:tx>
            <c:strRef>
              <c:f>summary!$K$50</c:f>
              <c:strCache>
                <c:ptCount val="1"/>
                <c:pt idx="0">
                  <c:v>DS</c:v>
                </c:pt>
              </c:strCache>
            </c:strRef>
          </c:tx>
          <c:invertIfNegative val="0"/>
          <c:cat>
            <c:strRef>
              <c:f>summary!$H$51:$H$53</c:f>
              <c:strCache>
                <c:ptCount val="3"/>
                <c:pt idx="0">
                  <c:v>Chelicerata</c:v>
                </c:pt>
                <c:pt idx="1">
                  <c:v>Acariformes</c:v>
                </c:pt>
                <c:pt idx="2">
                  <c:v>Endeostigmata</c:v>
                </c:pt>
              </c:strCache>
            </c:strRef>
          </c:cat>
          <c:val>
            <c:numRef>
              <c:f>summary!$K$51:$K$53</c:f>
              <c:numCache>
                <c:formatCode>General</c:formatCode>
                <c:ptCount val="3"/>
                <c:pt idx="0">
                  <c:v>0.0421052631578947</c:v>
                </c:pt>
                <c:pt idx="1">
                  <c:v>0.0421052631578947</c:v>
                </c:pt>
                <c:pt idx="2">
                  <c:v>0.142857142857143</c:v>
                </c:pt>
              </c:numCache>
            </c:numRef>
          </c:val>
        </c:ser>
        <c:ser>
          <c:idx val="3"/>
          <c:order val="3"/>
          <c:tx>
            <c:strRef>
              <c:f>summary!$L$50</c:f>
              <c:strCache>
                <c:ptCount val="1"/>
                <c:pt idx="0">
                  <c:v>DA</c:v>
                </c:pt>
              </c:strCache>
            </c:strRef>
          </c:tx>
          <c:invertIfNegative val="0"/>
          <c:cat>
            <c:strRef>
              <c:f>summary!$H$51:$H$53</c:f>
              <c:strCache>
                <c:ptCount val="3"/>
                <c:pt idx="0">
                  <c:v>Chelicerata</c:v>
                </c:pt>
                <c:pt idx="1">
                  <c:v>Acariformes</c:v>
                </c:pt>
                <c:pt idx="2">
                  <c:v>Endeostigmata</c:v>
                </c:pt>
              </c:strCache>
            </c:strRef>
          </c:cat>
          <c:val>
            <c:numRef>
              <c:f>summary!$L$51:$L$53</c:f>
              <c:numCache>
                <c:formatCode>General</c:formatCode>
                <c:ptCount val="3"/>
                <c:pt idx="0">
                  <c:v>0.0555555555555555</c:v>
                </c:pt>
                <c:pt idx="1">
                  <c:v>0.0570652173913043</c:v>
                </c:pt>
                <c:pt idx="2">
                  <c:v>0.243243243243243</c:v>
                </c:pt>
              </c:numCache>
            </c:numRef>
          </c:val>
        </c:ser>
        <c:dLbls>
          <c:showLegendKey val="0"/>
          <c:showVal val="0"/>
          <c:showCatName val="0"/>
          <c:showSerName val="0"/>
          <c:showPercent val="0"/>
          <c:showBubbleSize val="0"/>
        </c:dLbls>
        <c:gapWidth val="150"/>
        <c:axId val="562590008"/>
        <c:axId val="562196344"/>
      </c:barChart>
      <c:catAx>
        <c:axId val="562590008"/>
        <c:scaling>
          <c:orientation val="minMax"/>
        </c:scaling>
        <c:delete val="0"/>
        <c:axPos val="b"/>
        <c:majorTickMark val="out"/>
        <c:minorTickMark val="none"/>
        <c:tickLblPos val="nextTo"/>
        <c:txPr>
          <a:bodyPr/>
          <a:lstStyle/>
          <a:p>
            <a:pPr>
              <a:defRPr sz="1200"/>
            </a:pPr>
            <a:endParaRPr lang="en-US"/>
          </a:p>
        </c:txPr>
        <c:crossAx val="562196344"/>
        <c:crosses val="autoZero"/>
        <c:auto val="1"/>
        <c:lblAlgn val="ctr"/>
        <c:lblOffset val="100"/>
        <c:noMultiLvlLbl val="0"/>
      </c:catAx>
      <c:valAx>
        <c:axId val="562196344"/>
        <c:scaling>
          <c:orientation val="minMax"/>
        </c:scaling>
        <c:delete val="0"/>
        <c:axPos val="l"/>
        <c:majorGridlines/>
        <c:numFmt formatCode="General" sourceLinked="1"/>
        <c:majorTickMark val="out"/>
        <c:minorTickMark val="none"/>
        <c:tickLblPos val="nextTo"/>
        <c:crossAx val="562590008"/>
        <c:crosses val="autoZero"/>
        <c:crossBetween val="between"/>
      </c:valAx>
    </c:plotArea>
    <c:legend>
      <c:legendPos val="r"/>
      <c:layout/>
      <c:overlay val="0"/>
      <c:txPr>
        <a:bodyPr/>
        <a:lstStyle/>
        <a:p>
          <a:pPr>
            <a:defRPr sz="12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summary!$I$30</c:f>
              <c:strCache>
                <c:ptCount val="1"/>
                <c:pt idx="0">
                  <c:v>US</c:v>
                </c:pt>
              </c:strCache>
            </c:strRef>
          </c:tx>
          <c:invertIfNegative val="0"/>
          <c:cat>
            <c:strRef>
              <c:f>summary!$H$31:$H$35</c:f>
              <c:strCache>
                <c:ptCount val="5"/>
                <c:pt idx="0">
                  <c:v>Chelicerata</c:v>
                </c:pt>
                <c:pt idx="1">
                  <c:v>Acari</c:v>
                </c:pt>
                <c:pt idx="2">
                  <c:v>Acariformes</c:v>
                </c:pt>
                <c:pt idx="3">
                  <c:v>Endeostigmata</c:v>
                </c:pt>
                <c:pt idx="4">
                  <c:v>Actual Dataset</c:v>
                </c:pt>
              </c:strCache>
            </c:strRef>
          </c:cat>
          <c:val>
            <c:numRef>
              <c:f>summary!$I$31:$I$35</c:f>
              <c:numCache>
                <c:formatCode>General</c:formatCode>
                <c:ptCount val="5"/>
                <c:pt idx="0">
                  <c:v>110920.0</c:v>
                </c:pt>
                <c:pt idx="1">
                  <c:v>53435.0</c:v>
                </c:pt>
                <c:pt idx="2">
                  <c:v>41152.0</c:v>
                </c:pt>
                <c:pt idx="3">
                  <c:v>83.0</c:v>
                </c:pt>
                <c:pt idx="4">
                  <c:v>48.0</c:v>
                </c:pt>
              </c:numCache>
            </c:numRef>
          </c:val>
        </c:ser>
        <c:ser>
          <c:idx val="1"/>
          <c:order val="1"/>
          <c:tx>
            <c:strRef>
              <c:f>summary!$J$30</c:f>
              <c:strCache>
                <c:ptCount val="1"/>
                <c:pt idx="0">
                  <c:v>UA</c:v>
                </c:pt>
              </c:strCache>
            </c:strRef>
          </c:tx>
          <c:invertIfNegative val="0"/>
          <c:cat>
            <c:strRef>
              <c:f>summary!$H$31:$H$35</c:f>
              <c:strCache>
                <c:ptCount val="5"/>
                <c:pt idx="0">
                  <c:v>Chelicerata</c:v>
                </c:pt>
                <c:pt idx="1">
                  <c:v>Acari</c:v>
                </c:pt>
                <c:pt idx="2">
                  <c:v>Acariformes</c:v>
                </c:pt>
                <c:pt idx="3">
                  <c:v>Endeostigmata</c:v>
                </c:pt>
                <c:pt idx="4">
                  <c:v>Actual Dataset</c:v>
                </c:pt>
              </c:strCache>
            </c:strRef>
          </c:cat>
          <c:val>
            <c:numRef>
              <c:f>summary!$J$31:$J$35</c:f>
              <c:numCache>
                <c:formatCode>General</c:formatCode>
                <c:ptCount val="5"/>
                <c:pt idx="0">
                  <c:v>1034.0</c:v>
                </c:pt>
                <c:pt idx="1">
                  <c:v>1034.0</c:v>
                </c:pt>
                <c:pt idx="2">
                  <c:v>970.0</c:v>
                </c:pt>
                <c:pt idx="3">
                  <c:v>26.0</c:v>
                </c:pt>
                <c:pt idx="4">
                  <c:v>23.0</c:v>
                </c:pt>
              </c:numCache>
            </c:numRef>
          </c:val>
        </c:ser>
        <c:ser>
          <c:idx val="2"/>
          <c:order val="2"/>
          <c:tx>
            <c:strRef>
              <c:f>summary!$K$30</c:f>
              <c:strCache>
                <c:ptCount val="1"/>
                <c:pt idx="0">
                  <c:v>DS</c:v>
                </c:pt>
              </c:strCache>
            </c:strRef>
          </c:tx>
          <c:invertIfNegative val="0"/>
          <c:cat>
            <c:strRef>
              <c:f>summary!$H$31:$H$35</c:f>
              <c:strCache>
                <c:ptCount val="5"/>
                <c:pt idx="0">
                  <c:v>Chelicerata</c:v>
                </c:pt>
                <c:pt idx="1">
                  <c:v>Acari</c:v>
                </c:pt>
                <c:pt idx="2">
                  <c:v>Acariformes</c:v>
                </c:pt>
                <c:pt idx="3">
                  <c:v>Endeostigmata</c:v>
                </c:pt>
                <c:pt idx="4">
                  <c:v>Actual Dataset</c:v>
                </c:pt>
              </c:strCache>
            </c:strRef>
          </c:cat>
          <c:val>
            <c:numRef>
              <c:f>summary!$K$31:$K$35</c:f>
              <c:numCache>
                <c:formatCode>General</c:formatCode>
                <c:ptCount val="5"/>
                <c:pt idx="0">
                  <c:v>95.0</c:v>
                </c:pt>
                <c:pt idx="1">
                  <c:v>95.0</c:v>
                </c:pt>
                <c:pt idx="2">
                  <c:v>95.0</c:v>
                </c:pt>
                <c:pt idx="3">
                  <c:v>14.0</c:v>
                </c:pt>
                <c:pt idx="4">
                  <c:v>4.0</c:v>
                </c:pt>
              </c:numCache>
            </c:numRef>
          </c:val>
        </c:ser>
        <c:ser>
          <c:idx val="3"/>
          <c:order val="3"/>
          <c:tx>
            <c:strRef>
              <c:f>summary!$L$30</c:f>
              <c:strCache>
                <c:ptCount val="1"/>
                <c:pt idx="0">
                  <c:v>DA</c:v>
                </c:pt>
              </c:strCache>
            </c:strRef>
          </c:tx>
          <c:invertIfNegative val="0"/>
          <c:cat>
            <c:strRef>
              <c:f>summary!$H$31:$H$35</c:f>
              <c:strCache>
                <c:ptCount val="5"/>
                <c:pt idx="0">
                  <c:v>Chelicerata</c:v>
                </c:pt>
                <c:pt idx="1">
                  <c:v>Acari</c:v>
                </c:pt>
                <c:pt idx="2">
                  <c:v>Acariformes</c:v>
                </c:pt>
                <c:pt idx="3">
                  <c:v>Endeostigmata</c:v>
                </c:pt>
                <c:pt idx="4">
                  <c:v>Actual Dataset</c:v>
                </c:pt>
              </c:strCache>
            </c:strRef>
          </c:cat>
          <c:val>
            <c:numRef>
              <c:f>summary!$L$31:$L$35</c:f>
              <c:numCache>
                <c:formatCode>General</c:formatCode>
                <c:ptCount val="5"/>
                <c:pt idx="0">
                  <c:v>378.0</c:v>
                </c:pt>
                <c:pt idx="1">
                  <c:v>378.0</c:v>
                </c:pt>
                <c:pt idx="2">
                  <c:v>368.0</c:v>
                </c:pt>
                <c:pt idx="3">
                  <c:v>74.0</c:v>
                </c:pt>
                <c:pt idx="4">
                  <c:v>21.0</c:v>
                </c:pt>
              </c:numCache>
            </c:numRef>
          </c:val>
        </c:ser>
        <c:dLbls>
          <c:showLegendKey val="0"/>
          <c:showVal val="0"/>
          <c:showCatName val="0"/>
          <c:showSerName val="0"/>
          <c:showPercent val="0"/>
          <c:showBubbleSize val="0"/>
        </c:dLbls>
        <c:gapWidth val="150"/>
        <c:axId val="107724248"/>
        <c:axId val="883297176"/>
      </c:barChart>
      <c:catAx>
        <c:axId val="107724248"/>
        <c:scaling>
          <c:orientation val="minMax"/>
        </c:scaling>
        <c:delete val="0"/>
        <c:axPos val="b"/>
        <c:majorTickMark val="out"/>
        <c:minorTickMark val="none"/>
        <c:tickLblPos val="nextTo"/>
        <c:crossAx val="883297176"/>
        <c:crosses val="autoZero"/>
        <c:auto val="1"/>
        <c:lblAlgn val="ctr"/>
        <c:lblOffset val="100"/>
        <c:noMultiLvlLbl val="0"/>
      </c:catAx>
      <c:valAx>
        <c:axId val="883297176"/>
        <c:scaling>
          <c:logBase val="10.0"/>
          <c:orientation val="minMax"/>
        </c:scaling>
        <c:delete val="0"/>
        <c:axPos val="l"/>
        <c:majorGridlines/>
        <c:numFmt formatCode="General" sourceLinked="1"/>
        <c:majorTickMark val="out"/>
        <c:minorTickMark val="none"/>
        <c:tickLblPos val="nextTo"/>
        <c:crossAx val="107724248"/>
        <c:crosses val="autoZero"/>
        <c:crossBetween val="between"/>
      </c:valAx>
    </c:plotArea>
    <c:legend>
      <c:legendPos val="r"/>
      <c:layout/>
      <c:overlay val="0"/>
    </c:legend>
    <c:plotVisOnly val="1"/>
    <c:dispBlanksAs val="gap"/>
    <c:showDLblsOverMax val="0"/>
  </c:chart>
  <c:txPr>
    <a:bodyPr/>
    <a:lstStyle/>
    <a:p>
      <a:pPr>
        <a:defRPr sz="12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3-11-08T11:43:57.408" idx="1">
    <p:pos x="6286" y="1185"/>
    <p:text>changed anthropomorphic statement.</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3-11-08T11:46:07.461" idx="2">
    <p:pos x="6077" y="618"/>
    <p:text>These are predictions, not hypotheses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B7666F-7DC1-434B-AB20-B41328480C3D}" type="datetimeFigureOut">
              <a:rPr lang="en-US" smtClean="0"/>
              <a:t>11/8/13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8743D9-B2FF-364D-AEAA-82CA941AAE7D}" type="slidenum">
              <a:rPr lang="en-US" smtClean="0"/>
              <a:t>‹#›</a:t>
            </a:fld>
            <a:endParaRPr lang="en-US"/>
          </a:p>
        </p:txBody>
      </p:sp>
    </p:spTree>
    <p:extLst>
      <p:ext uri="{BB962C8B-B14F-4D97-AF65-F5344CB8AC3E}">
        <p14:creationId xmlns:p14="http://schemas.microsoft.com/office/powerpoint/2010/main" val="3406281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defRPr/>
            </a:pPr>
            <a:fld id="{E3550DE9-20B6-F248-8140-E49677ED88FF}" type="slidenum">
              <a:rPr lang="en-US" sz="1200" b="0" smtClean="0"/>
              <a:pPr algn="r">
                <a:defRPr/>
              </a:pPr>
              <a:t>4</a:t>
            </a:fld>
            <a:endParaRPr lang="en-US" sz="1200" b="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ru-RU">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defRPr/>
            </a:pPr>
            <a:fld id="{5D715B8C-F91F-B54C-9889-DA28C9D57C01}" type="slidenum">
              <a:rPr lang="en-US" sz="1200" b="0" smtClean="0"/>
              <a:pPr algn="r">
                <a:defRPr/>
              </a:pPr>
              <a:t>13</a:t>
            </a:fld>
            <a:endParaRPr lang="en-US" sz="1200" b="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ru-RU">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fld id="{FCFF922C-95E7-6548-983B-83188633A08E}" type="slidenum">
              <a:rPr lang="en-US" sz="1200" b="0"/>
              <a:pPr algn="r"/>
              <a:t>32</a:t>
            </a:fld>
            <a:endParaRPr lang="en-US" sz="1200" b="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fld id="{9ADEF79B-24D7-D743-98AC-49DF6FCA747B}" type="slidenum">
              <a:rPr lang="en-US" sz="1200" b="0"/>
              <a:pPr algn="r"/>
              <a:t>33</a:t>
            </a:fld>
            <a:endParaRPr lang="en-US" sz="1200" b="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defRPr/>
            </a:pPr>
            <a:fld id="{4ECB15B7-D9AB-424B-859C-8EF158C25C69}" type="slidenum">
              <a:rPr lang="en-US" sz="1200" b="0" smtClean="0"/>
              <a:pPr algn="r">
                <a:defRPr/>
              </a:pPr>
              <a:t>5</a:t>
            </a:fld>
            <a:endParaRPr lang="en-US" sz="1200" b="0"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ru-RU">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defRPr/>
            </a:pPr>
            <a:fld id="{AD98BB39-D3F4-804D-B4F8-DAC1A752F8A6}" type="slidenum">
              <a:rPr lang="en-US" sz="1200" b="0" smtClean="0"/>
              <a:pPr algn="r">
                <a:defRPr/>
              </a:pPr>
              <a:t>6</a:t>
            </a:fld>
            <a:endParaRPr lang="en-US" sz="1200" b="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ru-RU">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defRPr/>
            </a:pPr>
            <a:fld id="{30E37179-1A6C-7F4A-9364-97447299228F}" type="slidenum">
              <a:rPr lang="en-US" sz="1200" b="0" smtClean="0"/>
              <a:pPr algn="r">
                <a:defRPr/>
              </a:pPr>
              <a:t>7</a:t>
            </a:fld>
            <a:endParaRPr lang="en-US" sz="1200" b="0"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ru-RU">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defRPr/>
            </a:pPr>
            <a:fld id="{E85DBDCE-BB73-BE46-A327-CF2301B7B061}" type="slidenum">
              <a:rPr lang="en-US" sz="1200" b="0" smtClean="0"/>
              <a:pPr algn="r">
                <a:defRPr/>
              </a:pPr>
              <a:t>8</a:t>
            </a:fld>
            <a:endParaRPr lang="en-US" sz="1200" b="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ru-RU">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defRPr/>
            </a:pPr>
            <a:fld id="{34E69F60-B5F2-7D49-9753-10B019FE7F52}" type="slidenum">
              <a:rPr lang="en-US" sz="1200" b="0" smtClean="0"/>
              <a:pPr algn="r">
                <a:defRPr/>
              </a:pPr>
              <a:t>9</a:t>
            </a:fld>
            <a:endParaRPr lang="en-US" sz="1200" b="0"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ru-RU">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defRPr/>
            </a:pPr>
            <a:fld id="{FCB278B9-9222-374D-BAAB-0BF6F965ECF5}" type="slidenum">
              <a:rPr lang="en-US" sz="1200" b="0" smtClean="0"/>
              <a:pPr algn="r">
                <a:defRPr/>
              </a:pPr>
              <a:t>10</a:t>
            </a:fld>
            <a:endParaRPr lang="en-US" sz="1200" b="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ru-RU">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defRPr/>
            </a:pPr>
            <a:fld id="{F0069E62-BC17-5F48-ADBE-012B497EEB4A}" type="slidenum">
              <a:rPr lang="en-US" sz="1200" b="0" smtClean="0"/>
              <a:pPr algn="r">
                <a:defRPr/>
              </a:pPr>
              <a:t>11</a:t>
            </a:fld>
            <a:endParaRPr lang="en-US" sz="1200" b="0"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ru-RU">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r">
              <a:defRPr/>
            </a:pPr>
            <a:fld id="{11D0A708-619C-024B-8FB5-908389ABF4E9}" type="slidenum">
              <a:rPr lang="en-US" sz="1200" b="0" smtClean="0"/>
              <a:pPr algn="r">
                <a:defRPr/>
              </a:pPr>
              <a:t>12</a:t>
            </a:fld>
            <a:endParaRPr lang="en-US" sz="1200" b="0"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ru-RU">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8A5B45-7AD4-BB4F-8251-2A86F550C1D2}" type="datetimeFigureOut">
              <a:rPr lang="en-US" smtClean="0"/>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1740792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8A5B45-7AD4-BB4F-8251-2A86F550C1D2}" type="datetimeFigureOut">
              <a:rPr lang="en-US" smtClean="0"/>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288991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8A5B45-7AD4-BB4F-8251-2A86F550C1D2}" type="datetimeFigureOut">
              <a:rPr lang="en-US" smtClean="0"/>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1635844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8A5B45-7AD4-BB4F-8251-2A86F550C1D2}" type="datetimeFigureOut">
              <a:rPr lang="en-US" smtClean="0"/>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31322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8A5B45-7AD4-BB4F-8251-2A86F550C1D2}" type="datetimeFigureOut">
              <a:rPr lang="en-US" smtClean="0"/>
              <a:t>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2164778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8A5B45-7AD4-BB4F-8251-2A86F550C1D2}" type="datetimeFigureOut">
              <a:rPr lang="en-US" smtClean="0"/>
              <a:t>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309669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8A5B45-7AD4-BB4F-8251-2A86F550C1D2}" type="datetimeFigureOut">
              <a:rPr lang="en-US" smtClean="0"/>
              <a:t>11/8/13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2518847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8A5B45-7AD4-BB4F-8251-2A86F550C1D2}" type="datetimeFigureOut">
              <a:rPr lang="en-US" smtClean="0"/>
              <a:t>11/8/13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3632000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8A5B45-7AD4-BB4F-8251-2A86F550C1D2}" type="datetimeFigureOut">
              <a:rPr lang="en-US" smtClean="0"/>
              <a:t>11/8/13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2699697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8A5B45-7AD4-BB4F-8251-2A86F550C1D2}" type="datetimeFigureOut">
              <a:rPr lang="en-US" smtClean="0"/>
              <a:t>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509692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8A5B45-7AD4-BB4F-8251-2A86F550C1D2}" type="datetimeFigureOut">
              <a:rPr lang="en-US" smtClean="0"/>
              <a:t>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47C9FF-5DAE-2344-82BE-702BEFC5CBF1}" type="slidenum">
              <a:rPr lang="en-US" smtClean="0"/>
              <a:t>‹#›</a:t>
            </a:fld>
            <a:endParaRPr lang="en-US"/>
          </a:p>
        </p:txBody>
      </p:sp>
    </p:spTree>
    <p:extLst>
      <p:ext uri="{BB962C8B-B14F-4D97-AF65-F5344CB8AC3E}">
        <p14:creationId xmlns:p14="http://schemas.microsoft.com/office/powerpoint/2010/main" val="33376984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8A5B45-7AD4-BB4F-8251-2A86F550C1D2}" type="datetimeFigureOut">
              <a:rPr lang="en-US" smtClean="0"/>
              <a:t>11/8/13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7C9FF-5DAE-2344-82BE-702BEFC5CBF1}" type="slidenum">
              <a:rPr lang="en-US" smtClean="0"/>
              <a:t>‹#›</a:t>
            </a:fld>
            <a:endParaRPr lang="en-US"/>
          </a:p>
        </p:txBody>
      </p:sp>
    </p:spTree>
    <p:extLst>
      <p:ext uri="{BB962C8B-B14F-4D97-AF65-F5344CB8AC3E}">
        <p14:creationId xmlns:p14="http://schemas.microsoft.com/office/powerpoint/2010/main" val="2710283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omments" Target="../comments/commen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2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722121" y="386080"/>
            <a:ext cx="5112586" cy="6471920"/>
          </a:xfrm>
          <a:prstGeom prst="rect">
            <a:avLst/>
          </a:prstGeom>
        </p:spPr>
      </p:pic>
      <p:sp>
        <p:nvSpPr>
          <p:cNvPr id="2" name="Title 1"/>
          <p:cNvSpPr>
            <a:spLocks noGrp="1"/>
          </p:cNvSpPr>
          <p:nvPr>
            <p:ph type="ctrTitle"/>
          </p:nvPr>
        </p:nvSpPr>
        <p:spPr>
          <a:xfrm>
            <a:off x="-406400" y="-511673"/>
            <a:ext cx="9834880" cy="1794537"/>
          </a:xfrm>
        </p:spPr>
        <p:txBody>
          <a:bodyPr>
            <a:normAutofit/>
          </a:bodyPr>
          <a:lstStyle/>
          <a:p>
            <a:r>
              <a:rPr lang="en-US" sz="3200" b="1" dirty="0">
                <a:solidFill>
                  <a:schemeClr val="bg1">
                    <a:lumMod val="65000"/>
                  </a:schemeClr>
                </a:solidFill>
              </a:rPr>
              <a:t>Does </a:t>
            </a:r>
            <a:r>
              <a:rPr lang="en-US" sz="3200" b="1" dirty="0" smtClean="0">
                <a:solidFill>
                  <a:schemeClr val="bg1">
                    <a:lumMod val="65000"/>
                  </a:schemeClr>
                </a:solidFill>
              </a:rPr>
              <a:t>deep soil </a:t>
            </a:r>
            <a:r>
              <a:rPr lang="en-US" sz="3200" b="1" dirty="0">
                <a:solidFill>
                  <a:schemeClr val="bg1">
                    <a:lumMod val="65000"/>
                  </a:schemeClr>
                </a:solidFill>
              </a:rPr>
              <a:t>habitat influence the maintenance of ancient asexual lineages in </a:t>
            </a:r>
            <a:r>
              <a:rPr lang="en-US" sz="3200" b="1" dirty="0" err="1">
                <a:solidFill>
                  <a:schemeClr val="bg1">
                    <a:lumMod val="65000"/>
                  </a:schemeClr>
                </a:solidFill>
              </a:rPr>
              <a:t>acariform</a:t>
            </a:r>
            <a:r>
              <a:rPr lang="en-US" sz="3200" b="1" dirty="0">
                <a:solidFill>
                  <a:schemeClr val="bg1">
                    <a:lumMod val="65000"/>
                  </a:schemeClr>
                </a:solidFill>
              </a:rPr>
              <a:t> mites?</a:t>
            </a:r>
            <a:endParaRPr lang="en-US" sz="3200" dirty="0">
              <a:solidFill>
                <a:schemeClr val="bg1">
                  <a:lumMod val="65000"/>
                </a:schemeClr>
              </a:solidFill>
            </a:endParaRPr>
          </a:p>
        </p:txBody>
      </p:sp>
      <p:sp>
        <p:nvSpPr>
          <p:cNvPr id="4" name="Subtitle 3"/>
          <p:cNvSpPr>
            <a:spLocks noGrp="1"/>
          </p:cNvSpPr>
          <p:nvPr>
            <p:ph type="subTitle" idx="1"/>
          </p:nvPr>
        </p:nvSpPr>
        <p:spPr>
          <a:xfrm>
            <a:off x="-75259" y="4712686"/>
            <a:ext cx="9219259" cy="3233891"/>
          </a:xfrm>
        </p:spPr>
        <p:txBody>
          <a:bodyPr>
            <a:noAutofit/>
          </a:bodyPr>
          <a:lstStyle/>
          <a:p>
            <a:endParaRPr lang="es-ES_tradnl" sz="2400" b="1" dirty="0" smtClean="0"/>
          </a:p>
          <a:p>
            <a:r>
              <a:rPr lang="es-ES_tradnl" sz="2400" b="1" dirty="0" smtClean="0"/>
              <a:t>Pavel </a:t>
            </a:r>
            <a:r>
              <a:rPr lang="es-ES_tradnl" sz="2400" b="1" dirty="0"/>
              <a:t>Klimov</a:t>
            </a:r>
            <a:r>
              <a:rPr lang="es-ES_tradnl" sz="2400" b="1" baseline="30000" dirty="0"/>
              <a:t>1</a:t>
            </a:r>
            <a:r>
              <a:rPr lang="es-ES_tradnl" sz="2400" b="1" dirty="0"/>
              <a:t>, Barry </a:t>
            </a:r>
            <a:r>
              <a:rPr lang="es-ES_tradnl" sz="2400" b="1" dirty="0" smtClean="0"/>
              <a:t>OConnor</a:t>
            </a:r>
            <a:r>
              <a:rPr lang="es-ES_tradnl" sz="2400" b="1" baseline="30000" dirty="0"/>
              <a:t>1</a:t>
            </a:r>
            <a:r>
              <a:rPr lang="es-ES_tradnl" sz="2400" b="1" dirty="0" smtClean="0"/>
              <a:t>, </a:t>
            </a:r>
            <a:r>
              <a:rPr lang="es-ES_tradnl" sz="2400" b="1" dirty="0" err="1"/>
              <a:t>Almir</a:t>
            </a:r>
            <a:r>
              <a:rPr lang="es-ES_tradnl" sz="2400" b="1" dirty="0"/>
              <a:t> </a:t>
            </a:r>
            <a:r>
              <a:rPr lang="es-ES_tradnl" sz="2400" b="1" dirty="0" smtClean="0"/>
              <a:t>Pepato</a:t>
            </a:r>
            <a:r>
              <a:rPr lang="es-ES_tradnl" sz="2400" b="1" baseline="30000" dirty="0" smtClean="0"/>
              <a:t>2</a:t>
            </a:r>
            <a:r>
              <a:rPr lang="es-ES_tradnl" sz="2400" b="1" dirty="0" smtClean="0"/>
              <a:t>, </a:t>
            </a:r>
            <a:r>
              <a:rPr lang="es-ES_tradnl" sz="2400" b="1" dirty="0"/>
              <a:t>Samuel </a:t>
            </a:r>
            <a:r>
              <a:rPr lang="es-ES_tradnl" sz="2400" b="1" dirty="0" smtClean="0"/>
              <a:t>Bolton</a:t>
            </a:r>
            <a:r>
              <a:rPr lang="es-ES_tradnl" sz="2400" b="1" baseline="30000" dirty="0" smtClean="0"/>
              <a:t>3</a:t>
            </a:r>
            <a:r>
              <a:rPr lang="es-ES_tradnl" sz="2400" b="1" dirty="0" smtClean="0"/>
              <a:t>, Hans Klompen</a:t>
            </a:r>
            <a:r>
              <a:rPr lang="es-ES_tradnl" sz="2400" b="1" baseline="30000" dirty="0" smtClean="0"/>
              <a:t>3</a:t>
            </a:r>
            <a:r>
              <a:rPr lang="es-ES_tradnl" sz="2400" b="1" dirty="0"/>
              <a:t>, </a:t>
            </a:r>
            <a:r>
              <a:rPr lang="es-ES_tradnl" sz="2400" b="1" dirty="0" err="1" smtClean="0"/>
              <a:t>Andrey</a:t>
            </a:r>
            <a:r>
              <a:rPr lang="es-ES_tradnl" sz="2400" b="1" dirty="0" smtClean="0"/>
              <a:t> Tolstikov</a:t>
            </a:r>
            <a:r>
              <a:rPr lang="es-ES_tradnl" sz="2400" b="1" baseline="30000" dirty="0" smtClean="0"/>
              <a:t>4</a:t>
            </a:r>
          </a:p>
          <a:p>
            <a:endParaRPr lang="en-US" sz="1100" b="1" baseline="30000" dirty="0"/>
          </a:p>
          <a:p>
            <a:r>
              <a:rPr lang="en-US" sz="1800" baseline="30000" dirty="0" smtClean="0"/>
              <a:t>1 </a:t>
            </a:r>
            <a:r>
              <a:rPr lang="en-US" sz="1800" dirty="0" smtClean="0"/>
              <a:t>University of Michigan, </a:t>
            </a:r>
            <a:r>
              <a:rPr lang="en-US" sz="1800" baseline="30000" dirty="0" smtClean="0"/>
              <a:t>2</a:t>
            </a:r>
            <a:r>
              <a:rPr lang="en-US" sz="1800" dirty="0" smtClean="0"/>
              <a:t> </a:t>
            </a:r>
            <a:r>
              <a:rPr lang="en-US" sz="1800" dirty="0"/>
              <a:t>Federal University of Minas </a:t>
            </a:r>
            <a:r>
              <a:rPr lang="en-US" sz="1800" dirty="0" err="1"/>
              <a:t>Gerais</a:t>
            </a:r>
            <a:r>
              <a:rPr lang="en-US" sz="1800" dirty="0"/>
              <a:t> (Brazil</a:t>
            </a:r>
            <a:r>
              <a:rPr lang="en-US" sz="1800" dirty="0" smtClean="0"/>
              <a:t>), </a:t>
            </a:r>
          </a:p>
          <a:p>
            <a:r>
              <a:rPr lang="en-US" sz="1800" baseline="30000" dirty="0" smtClean="0"/>
              <a:t>3</a:t>
            </a:r>
            <a:r>
              <a:rPr lang="en-US" sz="1800" dirty="0" smtClean="0"/>
              <a:t> </a:t>
            </a:r>
            <a:r>
              <a:rPr lang="en-US" sz="1800" dirty="0"/>
              <a:t>Ohio State </a:t>
            </a:r>
            <a:r>
              <a:rPr lang="en-US" sz="1800" dirty="0" smtClean="0"/>
              <a:t>University (USA), </a:t>
            </a:r>
            <a:r>
              <a:rPr lang="en-US" sz="1800" baseline="30000" dirty="0"/>
              <a:t>4</a:t>
            </a:r>
            <a:r>
              <a:rPr lang="en-US" sz="1800" dirty="0"/>
              <a:t> Tyumen State University (Russia)</a:t>
            </a:r>
            <a:endParaRPr lang="fr-FR" sz="1800" dirty="0">
              <a:solidFill>
                <a:schemeClr val="tx1"/>
              </a:solidFill>
            </a:endParaRPr>
          </a:p>
          <a:p>
            <a:endParaRPr lang="en-US" sz="1800" dirty="0" smtClean="0">
              <a:solidFill>
                <a:schemeClr val="tx1"/>
              </a:solidFill>
            </a:endParaRPr>
          </a:p>
          <a:p>
            <a:r>
              <a:rPr lang="en-US" sz="1800" dirty="0" smtClean="0">
                <a:solidFill>
                  <a:schemeClr val="tx1"/>
                </a:solidFill>
              </a:rPr>
              <a:t>2:00-2:20 pm Nov </a:t>
            </a:r>
            <a:r>
              <a:rPr lang="en-US" sz="1800" dirty="0">
                <a:solidFill>
                  <a:schemeClr val="tx1"/>
                </a:solidFill>
              </a:rPr>
              <a:t>10, 2013 Acarology in Molecular Era. ESA 61st Annual Meeting, Austin, Texas</a:t>
            </a:r>
          </a:p>
        </p:txBody>
      </p:sp>
    </p:spTree>
    <p:extLst>
      <p:ext uri="{BB962C8B-B14F-4D97-AF65-F5344CB8AC3E}">
        <p14:creationId xmlns:p14="http://schemas.microsoft.com/office/powerpoint/2010/main" val="40350034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6" descr="Terpnaca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3063"/>
            <a:ext cx="9144000"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ext Box 3"/>
          <p:cNvSpPr txBox="1">
            <a:spLocks noChangeArrowheads="1"/>
          </p:cNvSpPr>
          <p:nvPr/>
        </p:nvSpPr>
        <p:spPr bwMode="auto">
          <a:xfrm>
            <a:off x="5013960" y="6081713"/>
            <a:ext cx="4130040"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ctr"/>
            <a:r>
              <a:rPr lang="en-US" b="0" i="1" baseline="0" dirty="0" err="1" smtClean="0">
                <a:solidFill>
                  <a:schemeClr val="bg1"/>
                </a:solidFill>
                <a:latin typeface="Times New Roman" charset="0"/>
              </a:rPr>
              <a:t>Terpnacarus</a:t>
            </a:r>
            <a:endParaRPr lang="en-US" b="0" i="1" baseline="0" dirty="0" smtClean="0">
              <a:solidFill>
                <a:schemeClr val="bg1"/>
              </a:solidFill>
              <a:latin typeface="Times New Roman" charset="0"/>
            </a:endParaRPr>
          </a:p>
          <a:p>
            <a:pPr algn="ctr"/>
            <a:r>
              <a:rPr lang="en-US" b="0" baseline="0" dirty="0" smtClean="0">
                <a:solidFill>
                  <a:schemeClr val="bg1"/>
                </a:solidFill>
                <a:latin typeface="Times New Roman" charset="0"/>
              </a:rPr>
              <a:t>(upper soil, asexual)</a:t>
            </a:r>
            <a:endParaRPr lang="en-US" b="0" baseline="0" dirty="0">
              <a:solidFill>
                <a:schemeClr val="bg1"/>
              </a:solidFill>
              <a:latin typeface="Times New Roman" charset="0"/>
            </a:endParaRPr>
          </a:p>
          <a:p>
            <a:endParaRPr lang="en-US" b="0" baseline="0" dirty="0">
              <a:solidFill>
                <a:schemeClr val="bg1"/>
              </a:solidFill>
              <a:latin typeface="Times New Roman" charset="0"/>
            </a:endParaRPr>
          </a:p>
          <a:p>
            <a:endParaRPr lang="en-US" b="0" baseline="0" dirty="0">
              <a:solidFill>
                <a:schemeClr val="bg1"/>
              </a:solidFill>
              <a:latin typeface="Times New Roman" charset="0"/>
            </a:endParaRPr>
          </a:p>
          <a:p>
            <a:endParaRPr lang="en-US" b="0" baseline="0" dirty="0">
              <a:solidFill>
                <a:schemeClr val="bg1"/>
              </a:solidFill>
              <a:latin typeface="Times New Roman" charset="0"/>
            </a:endParaRPr>
          </a:p>
        </p:txBody>
      </p:sp>
      <p:sp>
        <p:nvSpPr>
          <p:cNvPr id="50180" name="Rectangle 4"/>
          <p:cNvSpPr>
            <a:spLocks noGrp="1" noChangeArrowheads="1"/>
          </p:cNvSpPr>
          <p:nvPr>
            <p:ph type="title" idx="4294967295"/>
          </p:nvPr>
        </p:nvSpPr>
        <p:spPr>
          <a:xfrm>
            <a:off x="-223520" y="-226060"/>
            <a:ext cx="4643438" cy="1104900"/>
          </a:xfrm>
        </p:spPr>
        <p:txBody>
          <a:bodyPr/>
          <a:lstStyle/>
          <a:p>
            <a:pPr>
              <a:defRPr/>
            </a:pPr>
            <a:r>
              <a:rPr lang="ja-JP" altLang="en-US" dirty="0">
                <a:solidFill>
                  <a:schemeClr val="bg1"/>
                </a:solidFill>
                <a:latin typeface="Book Antiqua" charset="0"/>
                <a:cs typeface="+mj-cs"/>
              </a:rPr>
              <a:t>‘</a:t>
            </a:r>
            <a:r>
              <a:rPr lang="en-US" dirty="0" err="1">
                <a:solidFill>
                  <a:schemeClr val="bg1"/>
                </a:solidFill>
                <a:latin typeface="Book Antiqua" charset="0"/>
                <a:cs typeface="+mj-cs"/>
              </a:rPr>
              <a:t>Endeostigmata</a:t>
            </a:r>
            <a:r>
              <a:rPr lang="ja-JP" altLang="en-US" dirty="0">
                <a:solidFill>
                  <a:schemeClr val="bg1"/>
                </a:solidFill>
                <a:latin typeface="Book Antiqua" charset="0"/>
                <a:cs typeface="+mj-cs"/>
              </a:rPr>
              <a:t>’</a:t>
            </a:r>
            <a:endParaRPr lang="en-US" dirty="0">
              <a:solidFill>
                <a:schemeClr val="bg1"/>
              </a:solidFill>
              <a:latin typeface="Book Antiqua" charset="0"/>
              <a:cs typeface="+mj-cs"/>
            </a:endParaRPr>
          </a:p>
        </p:txBody>
      </p:sp>
      <p:sp>
        <p:nvSpPr>
          <p:cNvPr id="50181" name="Rectangle 5"/>
          <p:cNvSpPr>
            <a:spLocks noChangeArrowheads="1"/>
          </p:cNvSpPr>
          <p:nvPr/>
        </p:nvSpPr>
        <p:spPr bwMode="auto">
          <a:xfrm>
            <a:off x="9144000" y="1752600"/>
            <a:ext cx="4419600" cy="116955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defRPr/>
            </a:pPr>
            <a:endParaRPr lang="en-US" sz="1400" b="0" baseline="0" dirty="0">
              <a:solidFill>
                <a:schemeClr val="folHlink"/>
              </a:solidFill>
              <a:latin typeface="Times" charset="0"/>
              <a:cs typeface="Arial" charset="0"/>
            </a:endParaRPr>
          </a:p>
          <a:p>
            <a:pPr eaLnBrk="0" hangingPunct="0">
              <a:buFont typeface="Symbol" charset="0"/>
              <a:buNone/>
              <a:defRPr/>
            </a:pPr>
            <a:r>
              <a:rPr lang="en-US" sz="1400" b="0" baseline="0" dirty="0">
                <a:solidFill>
                  <a:schemeClr val="folHlink"/>
                </a:solidFill>
                <a:latin typeface="Times" charset="0"/>
                <a:cs typeface="Arial" charset="0"/>
              </a:rPr>
              <a:t>Some species display distinct </a:t>
            </a:r>
            <a:r>
              <a:rPr lang="en-US" sz="1400" b="0" baseline="0" dirty="0" err="1">
                <a:solidFill>
                  <a:schemeClr val="folHlink"/>
                </a:solidFill>
                <a:latin typeface="Times" charset="0"/>
                <a:cs typeface="Arial" charset="0"/>
              </a:rPr>
              <a:t>opisthosomal</a:t>
            </a:r>
            <a:r>
              <a:rPr lang="en-US" sz="1400" b="0" baseline="0" dirty="0">
                <a:solidFill>
                  <a:schemeClr val="folHlink"/>
                </a:solidFill>
                <a:latin typeface="Times" charset="0"/>
                <a:cs typeface="Arial" charset="0"/>
              </a:rPr>
              <a:t> segmentation and were traditionally used as models to reconstruct ancestral </a:t>
            </a:r>
            <a:r>
              <a:rPr lang="en-US" sz="1400" b="0" baseline="0" dirty="0" err="1">
                <a:solidFill>
                  <a:schemeClr val="folHlink"/>
                </a:solidFill>
                <a:latin typeface="Times" charset="0"/>
                <a:cs typeface="Arial" charset="0"/>
              </a:rPr>
              <a:t>acariform</a:t>
            </a:r>
            <a:r>
              <a:rPr lang="en-US" sz="1400" b="0" baseline="0" dirty="0">
                <a:solidFill>
                  <a:schemeClr val="folHlink"/>
                </a:solidFill>
                <a:latin typeface="Times" charset="0"/>
                <a:cs typeface="Arial" charset="0"/>
              </a:rPr>
              <a:t> segmentation</a:t>
            </a:r>
            <a:r>
              <a:rPr lang="en-US" sz="1400" b="0" baseline="0" dirty="0" smtClean="0">
                <a:solidFill>
                  <a:schemeClr val="folHlink"/>
                </a:solidFill>
                <a:latin typeface="Times" charset="0"/>
                <a:cs typeface="Arial" charset="0"/>
              </a:rPr>
              <a:t>. All species of </a:t>
            </a:r>
            <a:r>
              <a:rPr lang="en-US" sz="1400" b="0" i="1" baseline="0" dirty="0" err="1" smtClean="0">
                <a:solidFill>
                  <a:schemeClr val="folHlink"/>
                </a:solidFill>
                <a:latin typeface="Times" charset="0"/>
                <a:cs typeface="Arial" charset="0"/>
              </a:rPr>
              <a:t>Terpnacarus</a:t>
            </a:r>
            <a:r>
              <a:rPr lang="en-US" sz="1400" b="0" baseline="0" dirty="0" smtClean="0">
                <a:solidFill>
                  <a:schemeClr val="folHlink"/>
                </a:solidFill>
                <a:latin typeface="Times" charset="0"/>
                <a:cs typeface="Arial" charset="0"/>
              </a:rPr>
              <a:t> are asexual, inhabiting forest litter and moss. </a:t>
            </a:r>
            <a:endParaRPr lang="en-US" sz="1400" b="0" baseline="0" dirty="0">
              <a:solidFill>
                <a:schemeClr val="folHlink"/>
              </a:solidFill>
              <a:latin typeface="Times" charset="0"/>
              <a:cs typeface="Arial" charset="0"/>
            </a:endParaRPr>
          </a:p>
        </p:txBody>
      </p:sp>
    </p:spTree>
    <p:extLst>
      <p:ext uri="{BB962C8B-B14F-4D97-AF65-F5344CB8AC3E}">
        <p14:creationId xmlns:p14="http://schemas.microsoft.com/office/powerpoint/2010/main" val="18559796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EB8FF">
            <a:alpha val="77000"/>
          </a:srgbClr>
        </a:solidFill>
        <a:effectLst/>
      </p:bgPr>
    </p:bg>
    <p:spTree>
      <p:nvGrpSpPr>
        <p:cNvPr id="1" name=""/>
        <p:cNvGrpSpPr/>
        <p:nvPr/>
      </p:nvGrpSpPr>
      <p:grpSpPr>
        <a:xfrm>
          <a:off x="0" y="0"/>
          <a:ext cx="0" cy="0"/>
          <a:chOff x="0" y="0"/>
          <a:chExt cx="0" cy="0"/>
        </a:xfrm>
      </p:grpSpPr>
      <p:pic>
        <p:nvPicPr>
          <p:cNvPr id="123908" name="Picture 6" descr="Gordialycan kn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350"/>
            <a:ext cx="9144000"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4"/>
          <p:cNvSpPr>
            <a:spLocks noGrp="1" noChangeArrowheads="1"/>
          </p:cNvSpPr>
          <p:nvPr>
            <p:ph type="title" idx="4294967295"/>
          </p:nvPr>
        </p:nvSpPr>
        <p:spPr>
          <a:xfrm>
            <a:off x="-177800" y="-152400"/>
            <a:ext cx="4859338" cy="1104900"/>
          </a:xfrm>
        </p:spPr>
        <p:txBody>
          <a:bodyPr/>
          <a:lstStyle/>
          <a:p>
            <a:pPr>
              <a:defRPr/>
            </a:pPr>
            <a:r>
              <a:rPr lang="ja-JP" altLang="en-US" dirty="0">
                <a:latin typeface="Book Antiqua" charset="0"/>
                <a:cs typeface="+mj-cs"/>
              </a:rPr>
              <a:t>‘</a:t>
            </a:r>
            <a:r>
              <a:rPr lang="en-US" dirty="0" err="1">
                <a:latin typeface="Book Antiqua" charset="0"/>
                <a:cs typeface="+mj-cs"/>
              </a:rPr>
              <a:t>Endeostigmata</a:t>
            </a:r>
            <a:r>
              <a:rPr lang="ja-JP" altLang="en-US" dirty="0">
                <a:latin typeface="Book Antiqua" charset="0"/>
                <a:cs typeface="+mj-cs"/>
              </a:rPr>
              <a:t>’</a:t>
            </a:r>
            <a:endParaRPr lang="en-US" dirty="0">
              <a:latin typeface="Book Antiqua" charset="0"/>
              <a:cs typeface="+mj-cs"/>
            </a:endParaRPr>
          </a:p>
        </p:txBody>
      </p:sp>
      <p:sp>
        <p:nvSpPr>
          <p:cNvPr id="51203" name="Rectangle 5"/>
          <p:cNvSpPr>
            <a:spLocks noChangeArrowheads="1"/>
          </p:cNvSpPr>
          <p:nvPr/>
        </p:nvSpPr>
        <p:spPr bwMode="auto">
          <a:xfrm>
            <a:off x="9144000" y="1752600"/>
            <a:ext cx="4419600" cy="138499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defRPr/>
            </a:pPr>
            <a:endParaRPr lang="en-US" sz="1400" b="0" baseline="0" dirty="0">
              <a:solidFill>
                <a:schemeClr val="folHlink"/>
              </a:solidFill>
              <a:latin typeface="Times" charset="0"/>
              <a:cs typeface="Arial" charset="0"/>
            </a:endParaRPr>
          </a:p>
          <a:p>
            <a:pPr eaLnBrk="0" hangingPunct="0">
              <a:buFont typeface="Symbol" charset="0"/>
              <a:buNone/>
              <a:defRPr/>
            </a:pPr>
            <a:r>
              <a:rPr lang="en-US" sz="1400" b="0" baseline="0" dirty="0">
                <a:solidFill>
                  <a:schemeClr val="folHlink"/>
                </a:solidFill>
                <a:latin typeface="Times" charset="0"/>
                <a:cs typeface="Arial" charset="0"/>
              </a:rPr>
              <a:t>Some species, however, are highly modified. For example, </a:t>
            </a:r>
            <a:r>
              <a:rPr lang="en-US" sz="1400" b="0" baseline="0" dirty="0" err="1">
                <a:solidFill>
                  <a:schemeClr val="folHlink"/>
                </a:solidFill>
                <a:latin typeface="Times" charset="0"/>
                <a:cs typeface="Arial" charset="0"/>
              </a:rPr>
              <a:t>Nematalycidae</a:t>
            </a:r>
            <a:r>
              <a:rPr lang="en-US" sz="1400" b="0" baseline="0" dirty="0">
                <a:solidFill>
                  <a:schemeClr val="folHlink"/>
                </a:solidFill>
                <a:latin typeface="Times" charset="0"/>
                <a:cs typeface="Arial" charset="0"/>
              </a:rPr>
              <a:t> are vermiform giants, reaching 1-2 </a:t>
            </a:r>
            <a:r>
              <a:rPr lang="en-US" sz="1400" b="0" baseline="0" dirty="0" smtClean="0">
                <a:solidFill>
                  <a:schemeClr val="folHlink"/>
                </a:solidFill>
                <a:latin typeface="Times" charset="0"/>
                <a:cs typeface="Arial" charset="0"/>
              </a:rPr>
              <a:t>millimeters in length. </a:t>
            </a:r>
            <a:r>
              <a:rPr lang="en-US" sz="1400" b="0" baseline="0" dirty="0">
                <a:solidFill>
                  <a:schemeClr val="folHlink"/>
                </a:solidFill>
                <a:latin typeface="Times" charset="0"/>
                <a:cs typeface="Arial" charset="0"/>
              </a:rPr>
              <a:t>This shape is apparently an adaptation for living between sand or soil </a:t>
            </a:r>
            <a:r>
              <a:rPr lang="en-US" sz="1400" b="0" baseline="0" dirty="0" smtClean="0">
                <a:solidFill>
                  <a:schemeClr val="folHlink"/>
                </a:solidFill>
                <a:latin typeface="Times" charset="0"/>
                <a:cs typeface="Arial" charset="0"/>
              </a:rPr>
              <a:t>particles in deep soil. All </a:t>
            </a:r>
            <a:r>
              <a:rPr lang="en-US" sz="1400" b="0" baseline="0" dirty="0" err="1" smtClean="0">
                <a:solidFill>
                  <a:schemeClr val="folHlink"/>
                </a:solidFill>
                <a:latin typeface="Times" charset="0"/>
                <a:cs typeface="Arial" charset="0"/>
              </a:rPr>
              <a:t>nematalycids</a:t>
            </a:r>
            <a:r>
              <a:rPr lang="en-US" sz="1400" b="0" baseline="0" dirty="0" smtClean="0">
                <a:solidFill>
                  <a:schemeClr val="folHlink"/>
                </a:solidFill>
                <a:latin typeface="Times" charset="0"/>
                <a:cs typeface="Arial" charset="0"/>
              </a:rPr>
              <a:t> are asexual. </a:t>
            </a:r>
            <a:endParaRPr lang="en-US" sz="1400" b="0" baseline="0" dirty="0">
              <a:solidFill>
                <a:schemeClr val="folHlink"/>
              </a:solidFill>
              <a:latin typeface="Times" charset="0"/>
              <a:cs typeface="Arial" charset="0"/>
            </a:endParaRPr>
          </a:p>
        </p:txBody>
      </p:sp>
      <p:sp>
        <p:nvSpPr>
          <p:cNvPr id="123909" name="Text Box 7"/>
          <p:cNvSpPr txBox="1">
            <a:spLocks noChangeArrowheads="1"/>
          </p:cNvSpPr>
          <p:nvPr/>
        </p:nvSpPr>
        <p:spPr bwMode="auto">
          <a:xfrm>
            <a:off x="264160" y="3714750"/>
            <a:ext cx="2971800" cy="143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r>
              <a:rPr lang="ja-JP" altLang="en-US" sz="1600" b="0" baseline="0" dirty="0">
                <a:solidFill>
                  <a:srgbClr val="000000"/>
                </a:solidFill>
                <a:latin typeface="Times New Roman" charset="0"/>
              </a:rPr>
              <a:t>‘</a:t>
            </a:r>
            <a:r>
              <a:rPr lang="en-US" altLang="ja-JP" sz="1600" b="0" baseline="0" dirty="0">
                <a:solidFill>
                  <a:srgbClr val="000000"/>
                </a:solidFill>
                <a:latin typeface="Times New Roman" charset="0"/>
              </a:rPr>
              <a:t>head</a:t>
            </a:r>
            <a:r>
              <a:rPr lang="ja-JP" altLang="en-US" sz="1600" b="0" baseline="0" dirty="0">
                <a:solidFill>
                  <a:srgbClr val="000000"/>
                </a:solidFill>
                <a:latin typeface="Times New Roman" charset="0"/>
              </a:rPr>
              <a:t>’</a:t>
            </a:r>
            <a:endParaRPr lang="en-US" altLang="ja-JP" b="0" baseline="0" dirty="0">
              <a:solidFill>
                <a:srgbClr val="0A1AFF"/>
              </a:solidFill>
              <a:latin typeface="Times New Roman" charset="0"/>
            </a:endParaRPr>
          </a:p>
          <a:p>
            <a:endParaRPr lang="en-US" b="0" baseline="0" dirty="0">
              <a:latin typeface="Times New Roman" charset="0"/>
            </a:endParaRPr>
          </a:p>
          <a:p>
            <a:endParaRPr lang="en-US" b="0" baseline="0" dirty="0">
              <a:latin typeface="Times New Roman" charset="0"/>
            </a:endParaRPr>
          </a:p>
          <a:p>
            <a:endParaRPr lang="en-US" b="0" baseline="0" dirty="0">
              <a:latin typeface="Times New Roman" charset="0"/>
            </a:endParaRPr>
          </a:p>
        </p:txBody>
      </p:sp>
      <p:sp>
        <p:nvSpPr>
          <p:cNvPr id="123910" name="Text Box 8"/>
          <p:cNvSpPr txBox="1">
            <a:spLocks noChangeArrowheads="1"/>
          </p:cNvSpPr>
          <p:nvPr/>
        </p:nvSpPr>
        <p:spPr bwMode="auto">
          <a:xfrm>
            <a:off x="7546340" y="861060"/>
            <a:ext cx="2971800" cy="143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r>
              <a:rPr lang="ja-JP" altLang="en-US" sz="1600" b="0" baseline="0" dirty="0">
                <a:solidFill>
                  <a:srgbClr val="000000"/>
                </a:solidFill>
                <a:latin typeface="Times New Roman" charset="0"/>
              </a:rPr>
              <a:t>‘</a:t>
            </a:r>
            <a:r>
              <a:rPr lang="en-US" altLang="ja-JP" sz="1600" b="0" baseline="0" dirty="0">
                <a:solidFill>
                  <a:srgbClr val="000000"/>
                </a:solidFill>
                <a:latin typeface="Times New Roman" charset="0"/>
              </a:rPr>
              <a:t>tail</a:t>
            </a:r>
            <a:r>
              <a:rPr lang="ja-JP" altLang="en-US" sz="1600" b="0" baseline="0" dirty="0">
                <a:solidFill>
                  <a:srgbClr val="000000"/>
                </a:solidFill>
                <a:latin typeface="Times New Roman" charset="0"/>
              </a:rPr>
              <a:t>’</a:t>
            </a:r>
            <a:endParaRPr lang="en-US" altLang="ja-JP" b="0" baseline="0" dirty="0">
              <a:solidFill>
                <a:srgbClr val="0A1AFF"/>
              </a:solidFill>
              <a:latin typeface="Times New Roman" charset="0"/>
            </a:endParaRPr>
          </a:p>
          <a:p>
            <a:endParaRPr lang="en-US" b="0" baseline="0" dirty="0">
              <a:latin typeface="Times New Roman" charset="0"/>
            </a:endParaRPr>
          </a:p>
          <a:p>
            <a:endParaRPr lang="en-US" b="0" baseline="0" dirty="0">
              <a:latin typeface="Times New Roman" charset="0"/>
            </a:endParaRPr>
          </a:p>
          <a:p>
            <a:endParaRPr lang="en-US" b="0" baseline="0" dirty="0">
              <a:latin typeface="Times New Roman" charset="0"/>
            </a:endParaRPr>
          </a:p>
        </p:txBody>
      </p:sp>
      <p:sp>
        <p:nvSpPr>
          <p:cNvPr id="123911" name="Text Box 3"/>
          <p:cNvSpPr txBox="1">
            <a:spLocks noChangeArrowheads="1"/>
          </p:cNvSpPr>
          <p:nvPr/>
        </p:nvSpPr>
        <p:spPr bwMode="auto">
          <a:xfrm>
            <a:off x="0" y="4326572"/>
            <a:ext cx="2971800"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r>
              <a:rPr lang="en-US" b="0" i="1" baseline="0" dirty="0" err="1">
                <a:solidFill>
                  <a:srgbClr val="0A1AFF"/>
                </a:solidFill>
                <a:latin typeface="Times New Roman" charset="0"/>
              </a:rPr>
              <a:t>Gordialycus</a:t>
            </a:r>
            <a:endParaRPr lang="en-US" b="0" i="1" baseline="0" dirty="0">
              <a:latin typeface="Times New Roman" charset="0"/>
            </a:endParaRPr>
          </a:p>
          <a:p>
            <a:endParaRPr lang="en-US" b="0" baseline="0" dirty="0">
              <a:latin typeface="Times New Roman" charset="0"/>
            </a:endParaRPr>
          </a:p>
        </p:txBody>
      </p:sp>
      <p:pic>
        <p:nvPicPr>
          <p:cNvPr id="8" name="Picture 7"/>
          <p:cNvPicPr>
            <a:picLocks noChangeAspect="1"/>
          </p:cNvPicPr>
          <p:nvPr/>
        </p:nvPicPr>
        <p:blipFill>
          <a:blip r:embed="rId4"/>
          <a:stretch>
            <a:fillRect/>
          </a:stretch>
        </p:blipFill>
        <p:spPr>
          <a:xfrm>
            <a:off x="2692400" y="2666628"/>
            <a:ext cx="6451601" cy="4199627"/>
          </a:xfrm>
          <a:prstGeom prst="rect">
            <a:avLst/>
          </a:prstGeom>
        </p:spPr>
      </p:pic>
      <p:sp>
        <p:nvSpPr>
          <p:cNvPr id="9" name="Text Box 2"/>
          <p:cNvSpPr txBox="1">
            <a:spLocks noChangeArrowheads="1"/>
          </p:cNvSpPr>
          <p:nvPr/>
        </p:nvSpPr>
        <p:spPr bwMode="auto">
          <a:xfrm>
            <a:off x="6060440" y="5418455"/>
            <a:ext cx="2971800"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r>
              <a:rPr lang="en-US" b="0" baseline="0" dirty="0" smtClean="0">
                <a:solidFill>
                  <a:srgbClr val="FFFFFF"/>
                </a:solidFill>
                <a:latin typeface="Times New Roman" charset="0"/>
              </a:rPr>
              <a:t>gen. n. (in press)</a:t>
            </a:r>
            <a:endParaRPr lang="en-US" b="0" baseline="0" dirty="0">
              <a:solidFill>
                <a:srgbClr val="FFFFFF"/>
              </a:solidFill>
              <a:latin typeface="Times New Roman" charset="0"/>
            </a:endParaRPr>
          </a:p>
          <a:p>
            <a:endParaRPr lang="en-US" b="0" baseline="0" dirty="0">
              <a:solidFill>
                <a:srgbClr val="FFFFFF"/>
              </a:solidFill>
              <a:latin typeface="Times New Roman" charset="0"/>
            </a:endParaRPr>
          </a:p>
          <a:p>
            <a:endParaRPr lang="en-US" b="0" baseline="0" dirty="0">
              <a:solidFill>
                <a:srgbClr val="FFFFFF"/>
              </a:solidFill>
              <a:latin typeface="Times New Roman" charset="0"/>
            </a:endParaRPr>
          </a:p>
          <a:p>
            <a:endParaRPr lang="en-US" b="0" baseline="0" dirty="0">
              <a:solidFill>
                <a:srgbClr val="FFFFFF"/>
              </a:solidFill>
              <a:latin typeface="Times New Roman" charset="0"/>
            </a:endParaRPr>
          </a:p>
        </p:txBody>
      </p:sp>
      <p:sp>
        <p:nvSpPr>
          <p:cNvPr id="10" name="Text Box 2"/>
          <p:cNvSpPr txBox="1">
            <a:spLocks noChangeArrowheads="1"/>
          </p:cNvSpPr>
          <p:nvPr/>
        </p:nvSpPr>
        <p:spPr bwMode="auto">
          <a:xfrm>
            <a:off x="-177800" y="4778375"/>
            <a:ext cx="29718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r>
              <a:rPr lang="en-US" b="0" baseline="0" dirty="0">
                <a:solidFill>
                  <a:srgbClr val="0A1AFF"/>
                </a:solidFill>
                <a:latin typeface="Times New Roman" charset="0"/>
              </a:rPr>
              <a:t>(deep soil, asexual)</a:t>
            </a:r>
          </a:p>
        </p:txBody>
      </p:sp>
      <p:sp>
        <p:nvSpPr>
          <p:cNvPr id="11" name="Text Box 2"/>
          <p:cNvSpPr txBox="1">
            <a:spLocks noChangeArrowheads="1"/>
          </p:cNvSpPr>
          <p:nvPr/>
        </p:nvSpPr>
        <p:spPr bwMode="auto">
          <a:xfrm>
            <a:off x="6060440" y="5906135"/>
            <a:ext cx="29718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r>
              <a:rPr lang="en-US" b="0" baseline="0" dirty="0" smtClean="0">
                <a:solidFill>
                  <a:srgbClr val="FFFFFF"/>
                </a:solidFill>
                <a:latin typeface="Times New Roman" charset="0"/>
              </a:rPr>
              <a:t>(deep soil, asexual)</a:t>
            </a:r>
            <a:endParaRPr lang="en-US" b="0" baseline="0" dirty="0">
              <a:solidFill>
                <a:srgbClr val="FFFFFF"/>
              </a:solidFill>
              <a:latin typeface="Times New Roman" charset="0"/>
            </a:endParaRPr>
          </a:p>
        </p:txBody>
      </p:sp>
    </p:spTree>
    <p:extLst>
      <p:ext uri="{BB962C8B-B14F-4D97-AF65-F5344CB8AC3E}">
        <p14:creationId xmlns:p14="http://schemas.microsoft.com/office/powerpoint/2010/main" val="24932980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Прямоугольник 4"/>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ru-RU">
              <a:solidFill>
                <a:srgbClr val="FFFFFF"/>
              </a:solidFill>
            </a:endParaRPr>
          </a:p>
        </p:txBody>
      </p:sp>
      <p:pic>
        <p:nvPicPr>
          <p:cNvPr id="125954"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113"/>
            <a:ext cx="80645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ext Box 2"/>
          <p:cNvSpPr txBox="1">
            <a:spLocks noChangeArrowheads="1"/>
          </p:cNvSpPr>
          <p:nvPr/>
        </p:nvSpPr>
        <p:spPr bwMode="auto">
          <a:xfrm>
            <a:off x="5859780" y="5914688"/>
            <a:ext cx="3680460"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ctr"/>
            <a:r>
              <a:rPr lang="en-US" b="0" i="1" baseline="0" dirty="0" err="1" smtClean="0">
                <a:solidFill>
                  <a:srgbClr val="FFFFFF"/>
                </a:solidFill>
                <a:latin typeface="Times New Roman" charset="0"/>
              </a:rPr>
              <a:t>Sphaerolichus</a:t>
            </a:r>
            <a:endParaRPr lang="en-US" b="0" i="1" baseline="0" dirty="0" smtClean="0">
              <a:solidFill>
                <a:srgbClr val="FFFFFF"/>
              </a:solidFill>
              <a:latin typeface="Times New Roman" charset="0"/>
            </a:endParaRPr>
          </a:p>
          <a:p>
            <a:pPr algn="ctr"/>
            <a:r>
              <a:rPr lang="en-US" b="0" baseline="0" dirty="0" smtClean="0">
                <a:solidFill>
                  <a:srgbClr val="FFFFFF"/>
                </a:solidFill>
                <a:latin typeface="Times New Roman" charset="0"/>
              </a:rPr>
              <a:t>(upper soil, asexual)</a:t>
            </a:r>
            <a:endParaRPr lang="en-US" b="0" baseline="0" dirty="0">
              <a:solidFill>
                <a:srgbClr val="FFFFFF"/>
              </a:solidFill>
              <a:latin typeface="Times New Roman" charset="0"/>
            </a:endParaRPr>
          </a:p>
          <a:p>
            <a:endParaRPr lang="en-US" b="0" baseline="0" dirty="0">
              <a:solidFill>
                <a:srgbClr val="FFFFFF"/>
              </a:solidFill>
              <a:latin typeface="Times New Roman" charset="0"/>
            </a:endParaRPr>
          </a:p>
          <a:p>
            <a:endParaRPr lang="en-US" b="0" baseline="0" dirty="0">
              <a:solidFill>
                <a:srgbClr val="FFFFFF"/>
              </a:solidFill>
              <a:latin typeface="Times New Roman" charset="0"/>
            </a:endParaRPr>
          </a:p>
          <a:p>
            <a:endParaRPr lang="en-US" b="0" baseline="0" dirty="0">
              <a:solidFill>
                <a:srgbClr val="FFFFFF"/>
              </a:solidFill>
              <a:latin typeface="Times New Roman" charset="0"/>
            </a:endParaRPr>
          </a:p>
        </p:txBody>
      </p:sp>
      <p:sp>
        <p:nvSpPr>
          <p:cNvPr id="53253" name="Rectangle 5"/>
          <p:cNvSpPr>
            <a:spLocks noChangeArrowheads="1"/>
          </p:cNvSpPr>
          <p:nvPr/>
        </p:nvSpPr>
        <p:spPr bwMode="auto">
          <a:xfrm>
            <a:off x="9144000" y="1752600"/>
            <a:ext cx="4419600" cy="73866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defRPr/>
            </a:pPr>
            <a:endParaRPr lang="en-US" sz="1400" b="0" baseline="0" dirty="0">
              <a:solidFill>
                <a:schemeClr val="folHlink"/>
              </a:solidFill>
              <a:latin typeface="Times" charset="0"/>
              <a:cs typeface="Arial" charset="0"/>
            </a:endParaRPr>
          </a:p>
          <a:p>
            <a:pPr eaLnBrk="0" hangingPunct="0">
              <a:buFont typeface="Symbol" charset="0"/>
              <a:buNone/>
              <a:defRPr/>
            </a:pPr>
            <a:r>
              <a:rPr lang="en-US" sz="1400" b="0" i="1" baseline="0" dirty="0" err="1" smtClean="0">
                <a:solidFill>
                  <a:schemeClr val="folHlink"/>
                </a:solidFill>
                <a:latin typeface="Times" charset="0"/>
                <a:cs typeface="Arial" charset="0"/>
              </a:rPr>
              <a:t>Sphaerolichus</a:t>
            </a:r>
            <a:r>
              <a:rPr lang="en-US" sz="1400" b="0" baseline="0" dirty="0" smtClean="0">
                <a:solidFill>
                  <a:schemeClr val="folHlink"/>
                </a:solidFill>
                <a:latin typeface="Times" charset="0"/>
                <a:cs typeface="Arial" charset="0"/>
              </a:rPr>
              <a:t> prefers upper soil. Often very dry areas. It is asexual. </a:t>
            </a:r>
            <a:endParaRPr lang="en-US" sz="1400" b="0" baseline="0" dirty="0">
              <a:solidFill>
                <a:schemeClr val="folHlink"/>
              </a:solidFill>
              <a:latin typeface="Times" charset="0"/>
              <a:cs typeface="Arial" charset="0"/>
            </a:endParaRPr>
          </a:p>
        </p:txBody>
      </p:sp>
      <p:sp>
        <p:nvSpPr>
          <p:cNvPr id="53254" name="Rectangle 3"/>
          <p:cNvSpPr>
            <a:spLocks noGrp="1" noChangeArrowheads="1"/>
          </p:cNvSpPr>
          <p:nvPr>
            <p:ph type="title" idx="4294967295"/>
          </p:nvPr>
        </p:nvSpPr>
        <p:spPr>
          <a:xfrm>
            <a:off x="4005262" y="120333"/>
            <a:ext cx="4598988" cy="1104900"/>
          </a:xfrm>
        </p:spPr>
        <p:txBody>
          <a:bodyPr/>
          <a:lstStyle/>
          <a:p>
            <a:pPr>
              <a:defRPr/>
            </a:pPr>
            <a:r>
              <a:rPr lang="ja-JP" altLang="en-US" dirty="0">
                <a:solidFill>
                  <a:srgbClr val="FFFFFF"/>
                </a:solidFill>
                <a:latin typeface="Book Antiqua" charset="0"/>
                <a:cs typeface="+mj-cs"/>
              </a:rPr>
              <a:t>‘</a:t>
            </a:r>
            <a:r>
              <a:rPr lang="en-US" dirty="0" err="1">
                <a:solidFill>
                  <a:srgbClr val="FFFFFF"/>
                </a:solidFill>
                <a:latin typeface="Book Antiqua" charset="0"/>
                <a:cs typeface="+mj-cs"/>
              </a:rPr>
              <a:t>Endeostigmata</a:t>
            </a:r>
            <a:r>
              <a:rPr lang="ja-JP" altLang="en-US" dirty="0">
                <a:solidFill>
                  <a:srgbClr val="FFFFFF"/>
                </a:solidFill>
                <a:latin typeface="Book Antiqua" charset="0"/>
                <a:cs typeface="+mj-cs"/>
              </a:rPr>
              <a:t>’</a:t>
            </a:r>
            <a:endParaRPr lang="en-US" dirty="0">
              <a:solidFill>
                <a:srgbClr val="FFFFFF"/>
              </a:solidFill>
              <a:latin typeface="Book Antiqua" charset="0"/>
              <a:cs typeface="+mj-cs"/>
            </a:endParaRPr>
          </a:p>
        </p:txBody>
      </p:sp>
    </p:spTree>
    <p:extLst>
      <p:ext uri="{BB962C8B-B14F-4D97-AF65-F5344CB8AC3E}">
        <p14:creationId xmlns:p14="http://schemas.microsoft.com/office/powerpoint/2010/main" val="139487511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002" name="Picture 6" descr="HYbalicu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0"/>
            <a:ext cx="91440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Box 3"/>
          <p:cNvSpPr txBox="1">
            <a:spLocks noChangeArrowheads="1"/>
          </p:cNvSpPr>
          <p:nvPr/>
        </p:nvSpPr>
        <p:spPr bwMode="auto">
          <a:xfrm>
            <a:off x="-213360" y="142240"/>
            <a:ext cx="329184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ctr"/>
            <a:r>
              <a:rPr lang="en-US" b="0" i="1" baseline="0" dirty="0" err="1">
                <a:solidFill>
                  <a:srgbClr val="FFFFFF"/>
                </a:solidFill>
                <a:latin typeface="Times New Roman" charset="0"/>
              </a:rPr>
              <a:t>Hybalycus</a:t>
            </a:r>
            <a:endParaRPr lang="en-US" b="0" i="1" baseline="0" dirty="0">
              <a:solidFill>
                <a:srgbClr val="FFFFFF"/>
              </a:solidFill>
              <a:latin typeface="Times New Roman" charset="0"/>
            </a:endParaRPr>
          </a:p>
          <a:p>
            <a:pPr algn="ctr"/>
            <a:r>
              <a:rPr lang="en-US" b="0" baseline="0" dirty="0">
                <a:solidFill>
                  <a:srgbClr val="FFFFFF"/>
                </a:solidFill>
                <a:latin typeface="Times New Roman" charset="0"/>
              </a:rPr>
              <a:t>(upper soil</a:t>
            </a:r>
            <a:r>
              <a:rPr lang="en-US" b="0" baseline="0" dirty="0" smtClean="0">
                <a:solidFill>
                  <a:srgbClr val="FFFFFF"/>
                </a:solidFill>
                <a:latin typeface="Times New Roman" charset="0"/>
              </a:rPr>
              <a:t>, asexual)</a:t>
            </a:r>
            <a:endParaRPr lang="en-US" b="0" baseline="0" dirty="0">
              <a:solidFill>
                <a:srgbClr val="FFFFFF"/>
              </a:solidFill>
              <a:latin typeface="Times New Roman" charset="0"/>
            </a:endParaRPr>
          </a:p>
        </p:txBody>
      </p:sp>
      <p:sp>
        <p:nvSpPr>
          <p:cNvPr id="54276" name="Rectangle 4"/>
          <p:cNvSpPr>
            <a:spLocks noGrp="1" noChangeArrowheads="1"/>
          </p:cNvSpPr>
          <p:nvPr>
            <p:ph type="title" idx="4294967295"/>
          </p:nvPr>
        </p:nvSpPr>
        <p:spPr>
          <a:xfrm>
            <a:off x="4859338" y="5876925"/>
            <a:ext cx="4660900" cy="1104900"/>
          </a:xfrm>
        </p:spPr>
        <p:txBody>
          <a:bodyPr/>
          <a:lstStyle/>
          <a:p>
            <a:pPr>
              <a:defRPr/>
            </a:pPr>
            <a:r>
              <a:rPr lang="ja-JP" altLang="en-US" dirty="0">
                <a:solidFill>
                  <a:srgbClr val="FFFFFF"/>
                </a:solidFill>
                <a:latin typeface="Book Antiqua" charset="0"/>
                <a:cs typeface="+mj-cs"/>
              </a:rPr>
              <a:t>‘</a:t>
            </a:r>
            <a:r>
              <a:rPr lang="en-US" dirty="0" err="1">
                <a:solidFill>
                  <a:srgbClr val="FFFFFF"/>
                </a:solidFill>
                <a:latin typeface="Book Antiqua" charset="0"/>
                <a:cs typeface="+mj-cs"/>
              </a:rPr>
              <a:t>Endeostigmata</a:t>
            </a:r>
            <a:r>
              <a:rPr lang="ja-JP" altLang="en-US" dirty="0">
                <a:solidFill>
                  <a:srgbClr val="FFFFFF"/>
                </a:solidFill>
                <a:latin typeface="Book Antiqua" charset="0"/>
                <a:cs typeface="+mj-cs"/>
              </a:rPr>
              <a:t>’</a:t>
            </a:r>
            <a:endParaRPr lang="en-US" dirty="0">
              <a:solidFill>
                <a:srgbClr val="FFFFFF"/>
              </a:solidFill>
              <a:latin typeface="Book Antiqua" charset="0"/>
              <a:cs typeface="+mj-cs"/>
            </a:endParaRPr>
          </a:p>
        </p:txBody>
      </p:sp>
      <p:sp>
        <p:nvSpPr>
          <p:cNvPr id="54277" name="Rectangle 7"/>
          <p:cNvSpPr>
            <a:spLocks noChangeArrowheads="1"/>
          </p:cNvSpPr>
          <p:nvPr/>
        </p:nvSpPr>
        <p:spPr bwMode="auto">
          <a:xfrm>
            <a:off x="9144000" y="1295400"/>
            <a:ext cx="2971800" cy="73866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defRPr/>
            </a:pPr>
            <a:endParaRPr lang="en-US" sz="1400" b="0" baseline="0" dirty="0">
              <a:solidFill>
                <a:schemeClr val="folHlink"/>
              </a:solidFill>
              <a:latin typeface="Times" charset="0"/>
              <a:cs typeface="Arial" charset="0"/>
            </a:endParaRPr>
          </a:p>
          <a:p>
            <a:pPr eaLnBrk="0" hangingPunct="0">
              <a:buFont typeface="Symbol" charset="0"/>
              <a:buNone/>
              <a:defRPr/>
            </a:pPr>
            <a:r>
              <a:rPr lang="en-US" sz="1400" b="0" i="1" baseline="0" dirty="0" err="1" smtClean="0">
                <a:solidFill>
                  <a:schemeClr val="folHlink"/>
                </a:solidFill>
                <a:latin typeface="Times" charset="0"/>
                <a:cs typeface="Arial" charset="0"/>
              </a:rPr>
              <a:t>Hybalycus</a:t>
            </a:r>
            <a:r>
              <a:rPr lang="en-US" sz="1400" b="0" dirty="0" smtClean="0">
                <a:solidFill>
                  <a:schemeClr val="folHlink"/>
                </a:solidFill>
                <a:latin typeface="Times" charset="0"/>
                <a:cs typeface="Arial" charset="0"/>
              </a:rPr>
              <a:t> lives in upper soil </a:t>
            </a:r>
            <a:r>
              <a:rPr lang="en-US" sz="1400" b="0" dirty="0" smtClean="0">
                <a:solidFill>
                  <a:schemeClr val="folHlink"/>
                </a:solidFill>
                <a:latin typeface="Times" charset="0"/>
                <a:cs typeface="Arial" charset="0"/>
              </a:rPr>
              <a:t>and </a:t>
            </a:r>
            <a:r>
              <a:rPr lang="en-US" sz="1400" b="0" dirty="0" smtClean="0">
                <a:solidFill>
                  <a:schemeClr val="folHlink"/>
                </a:solidFill>
                <a:latin typeface="Times" charset="0"/>
                <a:cs typeface="Arial" charset="0"/>
              </a:rPr>
              <a:t>moss. All species are strictly asexual.  </a:t>
            </a:r>
            <a:endParaRPr lang="en-US" sz="1400" b="0" baseline="0" dirty="0">
              <a:solidFill>
                <a:schemeClr val="folHlink"/>
              </a:solidFill>
              <a:latin typeface="Times" charset="0"/>
              <a:cs typeface="Arial" charset="0"/>
            </a:endParaRPr>
          </a:p>
        </p:txBody>
      </p:sp>
    </p:spTree>
    <p:extLst>
      <p:ext uri="{BB962C8B-B14F-4D97-AF65-F5344CB8AC3E}">
        <p14:creationId xmlns:p14="http://schemas.microsoft.com/office/powerpoint/2010/main" val="359693149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ebat_ponsan_edouard-napoleon_sleeping~OMfca300~10157_20041129_1439_25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194" y="1193800"/>
            <a:ext cx="7062447" cy="4849547"/>
          </a:xfrm>
          <a:prstGeom prst="rect">
            <a:avLst/>
          </a:prstGeom>
        </p:spPr>
      </p:pic>
      <p:sp>
        <p:nvSpPr>
          <p:cNvPr id="16" name="Oval Callout 15"/>
          <p:cNvSpPr/>
          <p:nvPr/>
        </p:nvSpPr>
        <p:spPr>
          <a:xfrm>
            <a:off x="4394118" y="1338048"/>
            <a:ext cx="1808062" cy="746234"/>
          </a:xfrm>
          <a:prstGeom prst="wedgeEllipseCallout">
            <a:avLst>
              <a:gd name="adj1" fmla="val -32977"/>
              <a:gd name="adj2" fmla="val 109529"/>
            </a:avLst>
          </a:prstGeom>
          <a:solidFill>
            <a:schemeClr val="bg1">
              <a:alpha val="74000"/>
            </a:schemeClr>
          </a:solidFill>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solidFill>
                  <a:srgbClr val="0000FF"/>
                </a:solidFill>
              </a:rPr>
              <a:t>Sir, our troops are surrounded by Cossacks</a:t>
            </a:r>
            <a:endParaRPr lang="en-US" sz="1200" dirty="0">
              <a:solidFill>
                <a:srgbClr val="0000FF"/>
              </a:solidFill>
            </a:endParaRPr>
          </a:p>
        </p:txBody>
      </p:sp>
      <p:sp>
        <p:nvSpPr>
          <p:cNvPr id="17" name="Oval Callout 16"/>
          <p:cNvSpPr/>
          <p:nvPr/>
        </p:nvSpPr>
        <p:spPr>
          <a:xfrm>
            <a:off x="3173190" y="3811170"/>
            <a:ext cx="1511757" cy="571498"/>
          </a:xfrm>
          <a:prstGeom prst="wedgeEllipseCallout">
            <a:avLst>
              <a:gd name="adj1" fmla="val 82218"/>
              <a:gd name="adj2" fmla="val 2310"/>
            </a:avLst>
          </a:prstGeom>
          <a:solidFill>
            <a:schemeClr val="bg1">
              <a:alpha val="74000"/>
            </a:schemeClr>
          </a:solidFill>
          <a:ln/>
        </p:spPr>
        <p:style>
          <a:lnRef idx="1">
            <a:schemeClr val="accent1"/>
          </a:lnRef>
          <a:fillRef idx="3">
            <a:schemeClr val="accent1"/>
          </a:fillRef>
          <a:effectRef idx="2">
            <a:schemeClr val="accent1"/>
          </a:effectRef>
          <a:fontRef idx="minor">
            <a:schemeClr val="lt1"/>
          </a:fontRef>
        </p:style>
        <p:txBody>
          <a:bodyPr/>
          <a:lstStyle/>
          <a:p>
            <a:pPr algn="ctr"/>
            <a:r>
              <a:rPr lang="en-US" sz="1200" dirty="0" smtClean="0">
                <a:solidFill>
                  <a:srgbClr val="0000FF"/>
                </a:solidFill>
              </a:rPr>
              <a:t>No, mites did it first</a:t>
            </a:r>
            <a:endParaRPr lang="en-US" sz="1200" dirty="0">
              <a:solidFill>
                <a:srgbClr val="0000FF"/>
              </a:solidFill>
            </a:endParaRPr>
          </a:p>
        </p:txBody>
      </p:sp>
      <p:cxnSp>
        <p:nvCxnSpPr>
          <p:cNvPr id="21" name="Прямая со стрелкой 22"/>
          <p:cNvCxnSpPr>
            <a:cxnSpLocks noChangeShapeType="1"/>
          </p:cNvCxnSpPr>
          <p:nvPr/>
        </p:nvCxnSpPr>
        <p:spPr bwMode="auto">
          <a:xfrm>
            <a:off x="1160210" y="3028746"/>
            <a:ext cx="211667" cy="315158"/>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2" name="Rectangle 21"/>
          <p:cNvSpPr/>
          <p:nvPr/>
        </p:nvSpPr>
        <p:spPr>
          <a:xfrm>
            <a:off x="551710" y="2751747"/>
            <a:ext cx="979755" cy="276999"/>
          </a:xfrm>
          <a:prstGeom prst="rect">
            <a:avLst/>
          </a:prstGeom>
        </p:spPr>
        <p:txBody>
          <a:bodyPr wrap="none">
            <a:spAutoFit/>
          </a:bodyPr>
          <a:lstStyle/>
          <a:p>
            <a:r>
              <a:rPr lang="en-US" sz="1200" dirty="0" smtClean="0"/>
              <a:t>Eyelash mite</a:t>
            </a:r>
            <a:endParaRPr lang="en-US" sz="1200" dirty="0"/>
          </a:p>
        </p:txBody>
      </p:sp>
      <p:cxnSp>
        <p:nvCxnSpPr>
          <p:cNvPr id="26" name="Прямая со стрелкой 22"/>
          <p:cNvCxnSpPr>
            <a:cxnSpLocks noChangeShapeType="1"/>
          </p:cNvCxnSpPr>
          <p:nvPr/>
        </p:nvCxnSpPr>
        <p:spPr bwMode="auto">
          <a:xfrm>
            <a:off x="2066958" y="3100544"/>
            <a:ext cx="0" cy="368929"/>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7" name="Rectangle 26"/>
          <p:cNvSpPr/>
          <p:nvPr/>
        </p:nvSpPr>
        <p:spPr>
          <a:xfrm>
            <a:off x="1371877" y="2638879"/>
            <a:ext cx="1223412" cy="461665"/>
          </a:xfrm>
          <a:prstGeom prst="rect">
            <a:avLst/>
          </a:prstGeom>
        </p:spPr>
        <p:txBody>
          <a:bodyPr wrap="none">
            <a:spAutoFit/>
          </a:bodyPr>
          <a:lstStyle/>
          <a:p>
            <a:pPr algn="ctr"/>
            <a:r>
              <a:rPr lang="en-US" sz="1200" dirty="0" err="1" smtClean="0"/>
              <a:t>Sarcoptic</a:t>
            </a:r>
            <a:r>
              <a:rPr lang="en-US" sz="1200" dirty="0" smtClean="0"/>
              <a:t> mange</a:t>
            </a:r>
          </a:p>
          <a:p>
            <a:pPr algn="ctr"/>
            <a:r>
              <a:rPr lang="en-US" sz="1200" dirty="0" smtClean="0"/>
              <a:t> mite</a:t>
            </a:r>
            <a:endParaRPr lang="en-US" sz="1200" dirty="0"/>
          </a:p>
        </p:txBody>
      </p:sp>
      <p:cxnSp>
        <p:nvCxnSpPr>
          <p:cNvPr id="31" name="Прямая со стрелкой 22"/>
          <p:cNvCxnSpPr>
            <a:cxnSpLocks noChangeShapeType="1"/>
          </p:cNvCxnSpPr>
          <p:nvPr/>
        </p:nvCxnSpPr>
        <p:spPr bwMode="auto">
          <a:xfrm flipH="1">
            <a:off x="6872124" y="4182223"/>
            <a:ext cx="629432" cy="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32" name="Rectangle 31"/>
          <p:cNvSpPr/>
          <p:nvPr/>
        </p:nvSpPr>
        <p:spPr>
          <a:xfrm>
            <a:off x="7501556" y="4043723"/>
            <a:ext cx="1133644" cy="276999"/>
          </a:xfrm>
          <a:prstGeom prst="rect">
            <a:avLst/>
          </a:prstGeom>
        </p:spPr>
        <p:txBody>
          <a:bodyPr wrap="none">
            <a:spAutoFit/>
          </a:bodyPr>
          <a:lstStyle/>
          <a:p>
            <a:r>
              <a:rPr lang="en-US" sz="1200" dirty="0" smtClean="0"/>
              <a:t>Straw itch mite</a:t>
            </a:r>
            <a:endParaRPr lang="en-US" sz="1200" dirty="0"/>
          </a:p>
        </p:txBody>
      </p:sp>
      <p:cxnSp>
        <p:nvCxnSpPr>
          <p:cNvPr id="36" name="Прямая со стрелкой 22"/>
          <p:cNvCxnSpPr>
            <a:cxnSpLocks noChangeShapeType="1"/>
          </p:cNvCxnSpPr>
          <p:nvPr/>
        </p:nvCxnSpPr>
        <p:spPr bwMode="auto">
          <a:xfrm flipH="1" flipV="1">
            <a:off x="6739742" y="4347323"/>
            <a:ext cx="761814" cy="25520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37" name="Rectangle 36"/>
          <p:cNvSpPr/>
          <p:nvPr/>
        </p:nvSpPr>
        <p:spPr>
          <a:xfrm>
            <a:off x="7488053" y="4507452"/>
            <a:ext cx="1518364" cy="276999"/>
          </a:xfrm>
          <a:prstGeom prst="rect">
            <a:avLst/>
          </a:prstGeom>
        </p:spPr>
        <p:txBody>
          <a:bodyPr wrap="none">
            <a:spAutoFit/>
          </a:bodyPr>
          <a:lstStyle/>
          <a:p>
            <a:r>
              <a:rPr lang="en-US" sz="1200" dirty="0" smtClean="0"/>
              <a:t>Stored product mites</a:t>
            </a:r>
            <a:endParaRPr lang="en-US" sz="1200" dirty="0"/>
          </a:p>
        </p:txBody>
      </p:sp>
      <p:cxnSp>
        <p:nvCxnSpPr>
          <p:cNvPr id="38" name="Прямая со стрелкой 22"/>
          <p:cNvCxnSpPr>
            <a:cxnSpLocks noChangeShapeType="1"/>
          </p:cNvCxnSpPr>
          <p:nvPr/>
        </p:nvCxnSpPr>
        <p:spPr bwMode="auto">
          <a:xfrm flipH="1" flipV="1">
            <a:off x="6075253" y="5324613"/>
            <a:ext cx="497050" cy="287706"/>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39" name="Rectangle 38"/>
          <p:cNvSpPr/>
          <p:nvPr/>
        </p:nvSpPr>
        <p:spPr>
          <a:xfrm>
            <a:off x="6276160" y="5532614"/>
            <a:ext cx="958616" cy="276999"/>
          </a:xfrm>
          <a:prstGeom prst="rect">
            <a:avLst/>
          </a:prstGeom>
        </p:spPr>
        <p:txBody>
          <a:bodyPr wrap="none">
            <a:spAutoFit/>
          </a:bodyPr>
          <a:lstStyle/>
          <a:p>
            <a:r>
              <a:rPr lang="en-US" sz="1200" dirty="0" smtClean="0"/>
              <a:t>Cheese mite</a:t>
            </a:r>
            <a:endParaRPr lang="en-US" sz="1200" dirty="0"/>
          </a:p>
        </p:txBody>
      </p:sp>
      <p:cxnSp>
        <p:nvCxnSpPr>
          <p:cNvPr id="40" name="Прямая со стрелкой 22"/>
          <p:cNvCxnSpPr>
            <a:cxnSpLocks noChangeShapeType="1"/>
          </p:cNvCxnSpPr>
          <p:nvPr/>
        </p:nvCxnSpPr>
        <p:spPr bwMode="auto">
          <a:xfrm flipH="1">
            <a:off x="6677837" y="3049171"/>
            <a:ext cx="629432" cy="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41" name="Rectangle 40"/>
          <p:cNvSpPr/>
          <p:nvPr/>
        </p:nvSpPr>
        <p:spPr>
          <a:xfrm>
            <a:off x="7234776" y="2910671"/>
            <a:ext cx="1595960" cy="276999"/>
          </a:xfrm>
          <a:prstGeom prst="rect">
            <a:avLst/>
          </a:prstGeom>
        </p:spPr>
        <p:txBody>
          <a:bodyPr wrap="none">
            <a:spAutoFit/>
          </a:bodyPr>
          <a:lstStyle/>
          <a:p>
            <a:r>
              <a:rPr lang="de-DE" sz="1200" dirty="0" err="1"/>
              <a:t>chorioptic</a:t>
            </a:r>
            <a:r>
              <a:rPr lang="de-DE" sz="1200" dirty="0"/>
              <a:t> mange </a:t>
            </a:r>
            <a:r>
              <a:rPr lang="de-DE" sz="1200" dirty="0" err="1"/>
              <a:t>mite</a:t>
            </a:r>
            <a:endParaRPr lang="en-US" sz="1200" dirty="0"/>
          </a:p>
        </p:txBody>
      </p:sp>
      <p:cxnSp>
        <p:nvCxnSpPr>
          <p:cNvPr id="42" name="Прямая со стрелкой 22"/>
          <p:cNvCxnSpPr>
            <a:cxnSpLocks noChangeShapeType="1"/>
          </p:cNvCxnSpPr>
          <p:nvPr/>
        </p:nvCxnSpPr>
        <p:spPr bwMode="auto">
          <a:xfrm>
            <a:off x="6360160" y="1364543"/>
            <a:ext cx="212143" cy="30424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43" name="Rectangle 42"/>
          <p:cNvSpPr/>
          <p:nvPr/>
        </p:nvSpPr>
        <p:spPr>
          <a:xfrm>
            <a:off x="3120356" y="1668783"/>
            <a:ext cx="1056700" cy="276999"/>
          </a:xfrm>
          <a:prstGeom prst="rect">
            <a:avLst/>
          </a:prstGeom>
        </p:spPr>
        <p:txBody>
          <a:bodyPr wrap="none">
            <a:spAutoFit/>
          </a:bodyPr>
          <a:lstStyle/>
          <a:p>
            <a:r>
              <a:rPr lang="en-US" sz="1200" dirty="0" smtClean="0"/>
              <a:t>Feather mites</a:t>
            </a:r>
            <a:endParaRPr lang="en-US" sz="1200" dirty="0"/>
          </a:p>
        </p:txBody>
      </p:sp>
      <p:cxnSp>
        <p:nvCxnSpPr>
          <p:cNvPr id="48" name="Прямая со стрелкой 22"/>
          <p:cNvCxnSpPr>
            <a:cxnSpLocks noChangeShapeType="1"/>
          </p:cNvCxnSpPr>
          <p:nvPr/>
        </p:nvCxnSpPr>
        <p:spPr bwMode="auto">
          <a:xfrm>
            <a:off x="1276259" y="4330501"/>
            <a:ext cx="382653" cy="12348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49" name="Rectangle 48"/>
          <p:cNvSpPr/>
          <p:nvPr/>
        </p:nvSpPr>
        <p:spPr>
          <a:xfrm>
            <a:off x="541772" y="4165400"/>
            <a:ext cx="813043" cy="276999"/>
          </a:xfrm>
          <a:prstGeom prst="rect">
            <a:avLst/>
          </a:prstGeom>
        </p:spPr>
        <p:txBody>
          <a:bodyPr wrap="none">
            <a:spAutoFit/>
          </a:bodyPr>
          <a:lstStyle/>
          <a:p>
            <a:r>
              <a:rPr lang="en-US" sz="1200" dirty="0" smtClean="0"/>
              <a:t>Gall mites</a:t>
            </a:r>
            <a:endParaRPr lang="en-US" sz="1200" dirty="0"/>
          </a:p>
        </p:txBody>
      </p:sp>
      <p:cxnSp>
        <p:nvCxnSpPr>
          <p:cNvPr id="50" name="Прямая со стрелкой 22"/>
          <p:cNvCxnSpPr>
            <a:cxnSpLocks noChangeShapeType="1"/>
          </p:cNvCxnSpPr>
          <p:nvPr/>
        </p:nvCxnSpPr>
        <p:spPr bwMode="auto">
          <a:xfrm flipH="1">
            <a:off x="7049690" y="3565690"/>
            <a:ext cx="629432" cy="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51" name="Rectangle 50"/>
          <p:cNvSpPr/>
          <p:nvPr/>
        </p:nvSpPr>
        <p:spPr>
          <a:xfrm>
            <a:off x="7807641" y="3403895"/>
            <a:ext cx="710451" cy="276999"/>
          </a:xfrm>
          <a:prstGeom prst="rect">
            <a:avLst/>
          </a:prstGeom>
        </p:spPr>
        <p:txBody>
          <a:bodyPr wrap="none">
            <a:spAutoFit/>
          </a:bodyPr>
          <a:lstStyle/>
          <a:p>
            <a:r>
              <a:rPr lang="en-US" sz="1200" dirty="0" smtClean="0"/>
              <a:t>chiggers</a:t>
            </a:r>
            <a:endParaRPr lang="en-US" sz="1200" dirty="0"/>
          </a:p>
        </p:txBody>
      </p:sp>
      <p:cxnSp>
        <p:nvCxnSpPr>
          <p:cNvPr id="52" name="Прямая со стрелкой 22"/>
          <p:cNvCxnSpPr>
            <a:cxnSpLocks noChangeShapeType="1"/>
          </p:cNvCxnSpPr>
          <p:nvPr/>
        </p:nvCxnSpPr>
        <p:spPr bwMode="auto">
          <a:xfrm>
            <a:off x="1354815" y="4585701"/>
            <a:ext cx="337241" cy="1"/>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53" name="Rectangle 52"/>
          <p:cNvSpPr/>
          <p:nvPr/>
        </p:nvSpPr>
        <p:spPr>
          <a:xfrm>
            <a:off x="387884" y="4459013"/>
            <a:ext cx="966931" cy="276999"/>
          </a:xfrm>
          <a:prstGeom prst="rect">
            <a:avLst/>
          </a:prstGeom>
        </p:spPr>
        <p:txBody>
          <a:bodyPr wrap="none">
            <a:spAutoFit/>
          </a:bodyPr>
          <a:lstStyle/>
          <a:p>
            <a:r>
              <a:rPr lang="en-US" sz="1200" dirty="0" smtClean="0"/>
              <a:t>Spider mites</a:t>
            </a:r>
            <a:endParaRPr lang="en-US" sz="1200" dirty="0"/>
          </a:p>
        </p:txBody>
      </p:sp>
      <p:cxnSp>
        <p:nvCxnSpPr>
          <p:cNvPr id="58" name="Прямая со стрелкой 22"/>
          <p:cNvCxnSpPr>
            <a:cxnSpLocks noChangeShapeType="1"/>
          </p:cNvCxnSpPr>
          <p:nvPr/>
        </p:nvCxnSpPr>
        <p:spPr bwMode="auto">
          <a:xfrm flipV="1">
            <a:off x="1459591" y="4797727"/>
            <a:ext cx="337241" cy="265187"/>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59" name="Rectangle 58"/>
          <p:cNvSpPr/>
          <p:nvPr/>
        </p:nvSpPr>
        <p:spPr>
          <a:xfrm>
            <a:off x="99761" y="4972602"/>
            <a:ext cx="1352740" cy="276999"/>
          </a:xfrm>
          <a:prstGeom prst="rect">
            <a:avLst/>
          </a:prstGeom>
        </p:spPr>
        <p:txBody>
          <a:bodyPr wrap="square">
            <a:spAutoFit/>
          </a:bodyPr>
          <a:lstStyle/>
          <a:p>
            <a:r>
              <a:rPr lang="en-US" sz="1200" dirty="0" smtClean="0"/>
              <a:t>False spider mites</a:t>
            </a:r>
            <a:endParaRPr lang="en-US" sz="1200" dirty="0"/>
          </a:p>
        </p:txBody>
      </p:sp>
      <p:cxnSp>
        <p:nvCxnSpPr>
          <p:cNvPr id="61" name="Прямая со стрелкой 22"/>
          <p:cNvCxnSpPr>
            <a:cxnSpLocks noChangeShapeType="1"/>
          </p:cNvCxnSpPr>
          <p:nvPr/>
        </p:nvCxnSpPr>
        <p:spPr bwMode="auto">
          <a:xfrm flipV="1">
            <a:off x="2546088" y="5347163"/>
            <a:ext cx="337241" cy="265187"/>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62" name="Rectangle 61"/>
          <p:cNvSpPr/>
          <p:nvPr/>
        </p:nvSpPr>
        <p:spPr>
          <a:xfrm>
            <a:off x="1792268" y="5516344"/>
            <a:ext cx="1729292" cy="276999"/>
          </a:xfrm>
          <a:prstGeom prst="rect">
            <a:avLst/>
          </a:prstGeom>
        </p:spPr>
        <p:txBody>
          <a:bodyPr wrap="square">
            <a:spAutoFit/>
          </a:bodyPr>
          <a:lstStyle/>
          <a:p>
            <a:r>
              <a:rPr lang="en-US" sz="1200" dirty="0" err="1" smtClean="0"/>
              <a:t>oribatid</a:t>
            </a:r>
            <a:r>
              <a:rPr lang="en-US" sz="1200" dirty="0" smtClean="0"/>
              <a:t> (soil) mites</a:t>
            </a:r>
            <a:endParaRPr lang="en-US" sz="1200" dirty="0"/>
          </a:p>
        </p:txBody>
      </p:sp>
      <p:cxnSp>
        <p:nvCxnSpPr>
          <p:cNvPr id="63" name="Прямая со стрелкой 22"/>
          <p:cNvCxnSpPr>
            <a:cxnSpLocks noChangeShapeType="1"/>
          </p:cNvCxnSpPr>
          <p:nvPr/>
        </p:nvCxnSpPr>
        <p:spPr bwMode="auto">
          <a:xfrm flipH="1">
            <a:off x="7205680" y="1491929"/>
            <a:ext cx="376844" cy="358747"/>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64" name="Rectangle 63"/>
          <p:cNvSpPr/>
          <p:nvPr/>
        </p:nvSpPr>
        <p:spPr>
          <a:xfrm>
            <a:off x="7381685" y="1214930"/>
            <a:ext cx="1274708" cy="276999"/>
          </a:xfrm>
          <a:prstGeom prst="rect">
            <a:avLst/>
          </a:prstGeom>
        </p:spPr>
        <p:txBody>
          <a:bodyPr wrap="none">
            <a:spAutoFit/>
          </a:bodyPr>
          <a:lstStyle/>
          <a:p>
            <a:r>
              <a:rPr lang="en-US" sz="1200" dirty="0" smtClean="0"/>
              <a:t>H</a:t>
            </a:r>
            <a:r>
              <a:rPr lang="de-DE" sz="1200" dirty="0" err="1" smtClean="0"/>
              <a:t>ouse</a:t>
            </a:r>
            <a:r>
              <a:rPr lang="de-DE" sz="1200" dirty="0" smtClean="0"/>
              <a:t> </a:t>
            </a:r>
            <a:r>
              <a:rPr lang="de-DE" sz="1200" dirty="0" err="1" smtClean="0"/>
              <a:t>dust</a:t>
            </a:r>
            <a:r>
              <a:rPr lang="de-DE" sz="1200" dirty="0" smtClean="0"/>
              <a:t> </a:t>
            </a:r>
            <a:r>
              <a:rPr lang="de-DE" sz="1200" dirty="0" err="1" smtClean="0"/>
              <a:t>mites</a:t>
            </a:r>
            <a:endParaRPr lang="en-US" sz="1200" dirty="0"/>
          </a:p>
        </p:txBody>
      </p:sp>
      <p:cxnSp>
        <p:nvCxnSpPr>
          <p:cNvPr id="66" name="Прямая со стрелкой 22"/>
          <p:cNvCxnSpPr>
            <a:cxnSpLocks noChangeShapeType="1"/>
          </p:cNvCxnSpPr>
          <p:nvPr/>
        </p:nvCxnSpPr>
        <p:spPr bwMode="auto">
          <a:xfrm>
            <a:off x="3007360" y="2219758"/>
            <a:ext cx="514200" cy="33449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67" name="Rectangle 66"/>
          <p:cNvSpPr/>
          <p:nvPr/>
        </p:nvSpPr>
        <p:spPr>
          <a:xfrm>
            <a:off x="1697205" y="2087304"/>
            <a:ext cx="1314633" cy="276999"/>
          </a:xfrm>
          <a:prstGeom prst="rect">
            <a:avLst/>
          </a:prstGeom>
        </p:spPr>
        <p:txBody>
          <a:bodyPr wrap="none">
            <a:spAutoFit/>
          </a:bodyPr>
          <a:lstStyle/>
          <a:p>
            <a:r>
              <a:rPr lang="ro-RO" sz="1200" dirty="0"/>
              <a:t>Demodectic mites</a:t>
            </a:r>
            <a:endParaRPr lang="en-US" sz="1200" dirty="0"/>
          </a:p>
        </p:txBody>
      </p:sp>
      <p:cxnSp>
        <p:nvCxnSpPr>
          <p:cNvPr id="77" name="Прямая со стрелкой 22"/>
          <p:cNvCxnSpPr>
            <a:cxnSpLocks noChangeShapeType="1"/>
          </p:cNvCxnSpPr>
          <p:nvPr/>
        </p:nvCxnSpPr>
        <p:spPr bwMode="auto">
          <a:xfrm flipH="1" flipV="1">
            <a:off x="6834213" y="4664823"/>
            <a:ext cx="761814" cy="25520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78" name="Rectangle 77"/>
          <p:cNvSpPr/>
          <p:nvPr/>
        </p:nvSpPr>
        <p:spPr>
          <a:xfrm>
            <a:off x="7582524" y="4748751"/>
            <a:ext cx="1172116" cy="276999"/>
          </a:xfrm>
          <a:prstGeom prst="rect">
            <a:avLst/>
          </a:prstGeom>
        </p:spPr>
        <p:txBody>
          <a:bodyPr wrap="none">
            <a:spAutoFit/>
          </a:bodyPr>
          <a:lstStyle/>
          <a:p>
            <a:r>
              <a:rPr lang="en-US" sz="1200" dirty="0"/>
              <a:t>wheat curl mite</a:t>
            </a:r>
          </a:p>
        </p:txBody>
      </p:sp>
      <p:cxnSp>
        <p:nvCxnSpPr>
          <p:cNvPr id="80" name="Прямая со стрелкой 22"/>
          <p:cNvCxnSpPr>
            <a:cxnSpLocks noChangeShapeType="1"/>
          </p:cNvCxnSpPr>
          <p:nvPr/>
        </p:nvCxnSpPr>
        <p:spPr bwMode="auto">
          <a:xfrm flipH="1" flipV="1">
            <a:off x="6872124" y="4797727"/>
            <a:ext cx="648272" cy="364121"/>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81" name="Rectangle 80"/>
          <p:cNvSpPr/>
          <p:nvPr/>
        </p:nvSpPr>
        <p:spPr>
          <a:xfrm>
            <a:off x="7506324" y="5023348"/>
            <a:ext cx="1291414" cy="276999"/>
          </a:xfrm>
          <a:prstGeom prst="rect">
            <a:avLst/>
          </a:prstGeom>
        </p:spPr>
        <p:txBody>
          <a:bodyPr wrap="none">
            <a:spAutoFit/>
          </a:bodyPr>
          <a:lstStyle/>
          <a:p>
            <a:r>
              <a:rPr lang="de-DE" sz="1200" dirty="0" err="1" smtClean="0"/>
              <a:t>winter</a:t>
            </a:r>
            <a:r>
              <a:rPr lang="de-DE" sz="1200" dirty="0" smtClean="0"/>
              <a:t> </a:t>
            </a:r>
            <a:r>
              <a:rPr lang="de-DE" sz="1200" dirty="0" err="1"/>
              <a:t>grain</a:t>
            </a:r>
            <a:r>
              <a:rPr lang="de-DE" sz="1200" dirty="0"/>
              <a:t> </a:t>
            </a:r>
            <a:r>
              <a:rPr lang="de-DE" sz="1200" dirty="0" err="1"/>
              <a:t>mite</a:t>
            </a:r>
            <a:endParaRPr lang="en-US" sz="1200" dirty="0"/>
          </a:p>
        </p:txBody>
      </p:sp>
      <p:cxnSp>
        <p:nvCxnSpPr>
          <p:cNvPr id="85" name="Прямая со стрелкой 22"/>
          <p:cNvCxnSpPr>
            <a:cxnSpLocks noChangeShapeType="1"/>
          </p:cNvCxnSpPr>
          <p:nvPr/>
        </p:nvCxnSpPr>
        <p:spPr bwMode="auto">
          <a:xfrm flipH="1" flipV="1">
            <a:off x="6733413" y="4972602"/>
            <a:ext cx="648272" cy="364121"/>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86" name="Rectangle 85"/>
          <p:cNvSpPr/>
          <p:nvPr/>
        </p:nvSpPr>
        <p:spPr>
          <a:xfrm>
            <a:off x="7364406" y="5251422"/>
            <a:ext cx="889987" cy="276999"/>
          </a:xfrm>
          <a:prstGeom prst="rect">
            <a:avLst/>
          </a:prstGeom>
        </p:spPr>
        <p:txBody>
          <a:bodyPr wrap="none">
            <a:spAutoFit/>
          </a:bodyPr>
          <a:lstStyle/>
          <a:p>
            <a:r>
              <a:rPr lang="de-DE" sz="1200" dirty="0" err="1" smtClean="0"/>
              <a:t>grain</a:t>
            </a:r>
            <a:r>
              <a:rPr lang="de-DE" sz="1200" dirty="0" smtClean="0"/>
              <a:t> </a:t>
            </a:r>
            <a:r>
              <a:rPr lang="de-DE" sz="1200" dirty="0" err="1" smtClean="0"/>
              <a:t>mites</a:t>
            </a:r>
            <a:endParaRPr lang="en-US" sz="1200" dirty="0"/>
          </a:p>
        </p:txBody>
      </p:sp>
      <p:cxnSp>
        <p:nvCxnSpPr>
          <p:cNvPr id="89" name="Прямая со стрелкой 22"/>
          <p:cNvCxnSpPr>
            <a:cxnSpLocks noChangeShapeType="1"/>
          </p:cNvCxnSpPr>
          <p:nvPr/>
        </p:nvCxnSpPr>
        <p:spPr bwMode="auto">
          <a:xfrm flipH="1">
            <a:off x="6834213" y="3979023"/>
            <a:ext cx="629432" cy="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90" name="Rectangle 89"/>
          <p:cNvSpPr/>
          <p:nvPr/>
        </p:nvSpPr>
        <p:spPr>
          <a:xfrm>
            <a:off x="7463645" y="3840523"/>
            <a:ext cx="1159292" cy="276999"/>
          </a:xfrm>
          <a:prstGeom prst="rect">
            <a:avLst/>
          </a:prstGeom>
        </p:spPr>
        <p:txBody>
          <a:bodyPr wrap="none">
            <a:spAutoFit/>
          </a:bodyPr>
          <a:lstStyle/>
          <a:p>
            <a:r>
              <a:rPr lang="en-US" sz="1200" dirty="0" err="1" smtClean="0"/>
              <a:t>Cheyletid</a:t>
            </a:r>
            <a:r>
              <a:rPr lang="en-US" sz="1200" dirty="0" smtClean="0"/>
              <a:t> mites</a:t>
            </a:r>
            <a:endParaRPr lang="en-US" sz="1200" dirty="0"/>
          </a:p>
        </p:txBody>
      </p:sp>
      <p:sp>
        <p:nvSpPr>
          <p:cNvPr id="82" name="Title 1"/>
          <p:cNvSpPr>
            <a:spLocks noGrp="1"/>
          </p:cNvSpPr>
          <p:nvPr>
            <p:ph type="ctrTitle"/>
          </p:nvPr>
        </p:nvSpPr>
        <p:spPr>
          <a:xfrm>
            <a:off x="-142361" y="-561699"/>
            <a:ext cx="9219898" cy="2209746"/>
          </a:xfrm>
          <a:prstGeom prst="curvedLeftArrow">
            <a:avLst>
              <a:gd name="adj1" fmla="val 0"/>
              <a:gd name="adj2" fmla="val 50000"/>
              <a:gd name="adj3" fmla="val 25000"/>
            </a:avLst>
          </a:prstGeom>
        </p:spPr>
        <p:txBody>
          <a:bodyPr>
            <a:normAutofit/>
          </a:bodyPr>
          <a:lstStyle/>
          <a:p>
            <a:r>
              <a:rPr lang="en-US" sz="2800" b="1" dirty="0" smtClean="0"/>
              <a:t>‘</a:t>
            </a:r>
            <a:r>
              <a:rPr lang="en-US" sz="2800" b="1" dirty="0" err="1" smtClean="0"/>
              <a:t>Endeostigmata</a:t>
            </a:r>
            <a:r>
              <a:rPr lang="en-US" sz="2800" b="1" dirty="0" smtClean="0"/>
              <a:t>’ gave rise to the modern diversity of </a:t>
            </a:r>
            <a:r>
              <a:rPr lang="en-US" sz="2800" b="1" dirty="0" err="1" smtClean="0"/>
              <a:t>acariform</a:t>
            </a:r>
            <a:r>
              <a:rPr lang="en-US" sz="2800" b="1" dirty="0" smtClean="0"/>
              <a:t> mites</a:t>
            </a:r>
            <a:r>
              <a:rPr lang="en-US" sz="2800" b="1" i="1" dirty="0" smtClean="0"/>
              <a:t> </a:t>
            </a:r>
            <a:r>
              <a:rPr lang="en-US" sz="2800" dirty="0"/>
              <a:t>(</a:t>
            </a:r>
            <a:r>
              <a:rPr lang="en-US" sz="2800" dirty="0" smtClean="0"/>
              <a:t>42,000</a:t>
            </a:r>
            <a:r>
              <a:rPr lang="en-US" sz="2800" dirty="0"/>
              <a:t>+ </a:t>
            </a:r>
            <a:r>
              <a:rPr lang="en-US" sz="2800" dirty="0" err="1" smtClean="0"/>
              <a:t>spp</a:t>
            </a:r>
            <a:r>
              <a:rPr lang="en-US" sz="2800" dirty="0" smtClean="0"/>
              <a:t>)</a:t>
            </a:r>
            <a:endParaRPr lang="en-US" sz="2800" dirty="0"/>
          </a:p>
        </p:txBody>
      </p:sp>
      <p:sp>
        <p:nvSpPr>
          <p:cNvPr id="46" name="Rectangle 45"/>
          <p:cNvSpPr/>
          <p:nvPr/>
        </p:nvSpPr>
        <p:spPr>
          <a:xfrm>
            <a:off x="5901698" y="1087544"/>
            <a:ext cx="748923" cy="276999"/>
          </a:xfrm>
          <a:prstGeom prst="rect">
            <a:avLst/>
          </a:prstGeom>
        </p:spPr>
        <p:txBody>
          <a:bodyPr wrap="none">
            <a:spAutoFit/>
          </a:bodyPr>
          <a:lstStyle/>
          <a:p>
            <a:r>
              <a:rPr lang="en-US" sz="1200" dirty="0" smtClean="0"/>
              <a:t>fur mites</a:t>
            </a:r>
            <a:endParaRPr lang="en-US" sz="1200" dirty="0"/>
          </a:p>
        </p:txBody>
      </p:sp>
      <p:cxnSp>
        <p:nvCxnSpPr>
          <p:cNvPr id="54" name="Прямая со стрелкой 22"/>
          <p:cNvCxnSpPr>
            <a:cxnSpLocks noChangeShapeType="1"/>
          </p:cNvCxnSpPr>
          <p:nvPr/>
        </p:nvCxnSpPr>
        <p:spPr bwMode="auto">
          <a:xfrm>
            <a:off x="3763969" y="1945782"/>
            <a:ext cx="630149" cy="138500"/>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55" name="Rectangle 54"/>
          <p:cNvSpPr>
            <a:spLocks noChangeArrowheads="1"/>
          </p:cNvSpPr>
          <p:nvPr/>
        </p:nvSpPr>
        <p:spPr bwMode="auto">
          <a:xfrm>
            <a:off x="9291696" y="1814440"/>
            <a:ext cx="4419600" cy="28931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defRPr/>
            </a:pPr>
            <a:r>
              <a:rPr lang="en-US" sz="1400" i="1" dirty="0" err="1" smtClean="0">
                <a:solidFill>
                  <a:schemeClr val="folHlink"/>
                </a:solidFill>
                <a:latin typeface="Times" charset="0"/>
                <a:cs typeface="Arial" charset="0"/>
              </a:rPr>
              <a:t>Hybaliycus</a:t>
            </a:r>
            <a:r>
              <a:rPr lang="en-US" sz="1400" dirty="0" smtClean="0">
                <a:solidFill>
                  <a:schemeClr val="folHlink"/>
                </a:solidFill>
                <a:latin typeface="Times" charset="0"/>
                <a:cs typeface="Arial" charset="0"/>
              </a:rPr>
              <a:t> </a:t>
            </a:r>
            <a:r>
              <a:rPr lang="en-US" sz="1400" dirty="0">
                <a:solidFill>
                  <a:schemeClr val="folHlink"/>
                </a:solidFill>
                <a:latin typeface="Times" charset="0"/>
                <a:cs typeface="Arial" charset="0"/>
              </a:rPr>
              <a:t>and </a:t>
            </a:r>
            <a:r>
              <a:rPr lang="en-US" sz="1400" i="1" dirty="0" err="1">
                <a:solidFill>
                  <a:schemeClr val="folHlink"/>
                </a:solidFill>
                <a:latin typeface="Times" charset="0"/>
                <a:cs typeface="Arial" charset="0"/>
              </a:rPr>
              <a:t>Sphaerolichus</a:t>
            </a:r>
            <a:r>
              <a:rPr lang="en-US" sz="1400" dirty="0">
                <a:solidFill>
                  <a:schemeClr val="folHlink"/>
                </a:solidFill>
                <a:latin typeface="Times" charset="0"/>
                <a:cs typeface="Arial" charset="0"/>
              </a:rPr>
              <a:t> were hypothesized to be more related to </a:t>
            </a:r>
            <a:r>
              <a:rPr lang="en-US" sz="1400" dirty="0" err="1">
                <a:solidFill>
                  <a:schemeClr val="folHlink"/>
                </a:solidFill>
                <a:latin typeface="Times" charset="0"/>
                <a:cs typeface="Arial" charset="0"/>
              </a:rPr>
              <a:t>Prostigmata</a:t>
            </a:r>
            <a:r>
              <a:rPr lang="en-US" sz="1400" dirty="0">
                <a:solidFill>
                  <a:schemeClr val="folHlink"/>
                </a:solidFill>
                <a:latin typeface="Times" charset="0"/>
                <a:cs typeface="Arial" charset="0"/>
              </a:rPr>
              <a:t>. And this is supported by our molecular evidence.</a:t>
            </a:r>
          </a:p>
          <a:p>
            <a:pPr eaLnBrk="0" hangingPunct="0">
              <a:buFont typeface="Symbol" charset="0"/>
              <a:buNone/>
              <a:defRPr/>
            </a:pPr>
            <a:endParaRPr lang="en-US" sz="1400" dirty="0">
              <a:solidFill>
                <a:schemeClr val="folHlink"/>
              </a:solidFill>
              <a:latin typeface="Times" charset="0"/>
              <a:cs typeface="Arial" charset="0"/>
            </a:endParaRPr>
          </a:p>
          <a:p>
            <a:pPr eaLnBrk="0" hangingPunct="0">
              <a:buFont typeface="Symbol" charset="0"/>
              <a:buNone/>
              <a:defRPr/>
            </a:pPr>
            <a:r>
              <a:rPr lang="en-US" sz="1400" dirty="0">
                <a:solidFill>
                  <a:schemeClr val="folHlink"/>
                </a:solidFill>
                <a:latin typeface="Times" charset="0"/>
                <a:cs typeface="Arial" charset="0"/>
              </a:rPr>
              <a:t>Some other </a:t>
            </a:r>
            <a:r>
              <a:rPr lang="en-US" sz="1400" dirty="0" err="1">
                <a:solidFill>
                  <a:schemeClr val="folHlink"/>
                </a:solidFill>
                <a:latin typeface="Times" charset="0"/>
                <a:cs typeface="Arial" charset="0"/>
              </a:rPr>
              <a:t>Endeostigmata</a:t>
            </a:r>
            <a:r>
              <a:rPr lang="en-US" sz="1400" dirty="0">
                <a:solidFill>
                  <a:schemeClr val="folHlink"/>
                </a:solidFill>
                <a:latin typeface="Times" charset="0"/>
                <a:cs typeface="Arial" charset="0"/>
              </a:rPr>
              <a:t> mentioned above gave rise to another large monophyletic group comprising </a:t>
            </a:r>
            <a:r>
              <a:rPr lang="en-US" sz="1400" dirty="0" err="1">
                <a:solidFill>
                  <a:schemeClr val="folHlink"/>
                </a:solidFill>
                <a:latin typeface="Times" charset="0"/>
                <a:cs typeface="Arial" charset="0"/>
              </a:rPr>
              <a:t>oribatids</a:t>
            </a:r>
            <a:r>
              <a:rPr lang="en-US" sz="1400" dirty="0">
                <a:solidFill>
                  <a:schemeClr val="folHlink"/>
                </a:solidFill>
                <a:latin typeface="Times" charset="0"/>
                <a:cs typeface="Arial" charset="0"/>
              </a:rPr>
              <a:t> and </a:t>
            </a:r>
            <a:r>
              <a:rPr lang="en-US" sz="1400" dirty="0" err="1">
                <a:solidFill>
                  <a:schemeClr val="folHlink"/>
                </a:solidFill>
                <a:latin typeface="Times" charset="0"/>
                <a:cs typeface="Arial" charset="0"/>
              </a:rPr>
              <a:t>Astigmata</a:t>
            </a:r>
            <a:r>
              <a:rPr lang="en-US" sz="1400" dirty="0" smtClean="0">
                <a:solidFill>
                  <a:schemeClr val="folHlink"/>
                </a:solidFill>
                <a:latin typeface="Times" charset="0"/>
                <a:cs typeface="Arial" charset="0"/>
              </a:rPr>
              <a:t>.</a:t>
            </a:r>
          </a:p>
          <a:p>
            <a:pPr eaLnBrk="0" hangingPunct="0">
              <a:buFont typeface="Symbol" charset="0"/>
              <a:buNone/>
              <a:defRPr/>
            </a:pPr>
            <a:endParaRPr lang="en-US" sz="1400" dirty="0">
              <a:solidFill>
                <a:schemeClr val="folHlink"/>
              </a:solidFill>
              <a:latin typeface="Times" charset="0"/>
              <a:cs typeface="Arial" charset="0"/>
            </a:endParaRPr>
          </a:p>
          <a:p>
            <a:pPr eaLnBrk="0" hangingPunct="0">
              <a:buFont typeface="Symbol" charset="0"/>
              <a:buNone/>
              <a:defRPr/>
            </a:pPr>
            <a:r>
              <a:rPr lang="en-US" sz="1400" dirty="0" smtClean="0">
                <a:solidFill>
                  <a:schemeClr val="folHlink"/>
                </a:solidFill>
                <a:latin typeface="Times" charset="0"/>
                <a:cs typeface="Arial" charset="0"/>
              </a:rPr>
              <a:t>Thus, all modern diversity of </a:t>
            </a:r>
            <a:r>
              <a:rPr lang="en-US" sz="1400" dirty="0" err="1" smtClean="0">
                <a:solidFill>
                  <a:schemeClr val="folHlink"/>
                </a:solidFill>
                <a:latin typeface="Times" charset="0"/>
                <a:cs typeface="Arial" charset="0"/>
              </a:rPr>
              <a:t>acariform</a:t>
            </a:r>
            <a:r>
              <a:rPr lang="en-US" sz="1400" dirty="0" smtClean="0">
                <a:solidFill>
                  <a:schemeClr val="folHlink"/>
                </a:solidFill>
                <a:latin typeface="Times" charset="0"/>
                <a:cs typeface="Arial" charset="0"/>
              </a:rPr>
              <a:t> mites were generated from a </a:t>
            </a:r>
            <a:r>
              <a:rPr lang="en-US" sz="1400" dirty="0" err="1" smtClean="0">
                <a:solidFill>
                  <a:schemeClr val="folHlink"/>
                </a:solidFill>
                <a:latin typeface="Times" charset="0"/>
                <a:cs typeface="Arial" charset="0"/>
              </a:rPr>
              <a:t>endeostigmatan</a:t>
            </a:r>
            <a:r>
              <a:rPr lang="en-US" sz="1400" dirty="0" smtClean="0">
                <a:solidFill>
                  <a:schemeClr val="folHlink"/>
                </a:solidFill>
                <a:latin typeface="Times" charset="0"/>
                <a:cs typeface="Arial" charset="0"/>
              </a:rPr>
              <a:t> mites. </a:t>
            </a:r>
          </a:p>
          <a:p>
            <a:pPr eaLnBrk="0" hangingPunct="0">
              <a:buFont typeface="Symbol" charset="0"/>
              <a:buNone/>
              <a:defRPr/>
            </a:pPr>
            <a:endParaRPr lang="en-US" sz="1400" dirty="0">
              <a:solidFill>
                <a:schemeClr val="folHlink"/>
              </a:solidFill>
              <a:latin typeface="Times" charset="0"/>
              <a:cs typeface="Arial" charset="0"/>
            </a:endParaRPr>
          </a:p>
          <a:p>
            <a:pPr eaLnBrk="0" hangingPunct="0">
              <a:buFont typeface="Symbol" charset="0"/>
              <a:buNone/>
              <a:defRPr/>
            </a:pPr>
            <a:r>
              <a:rPr lang="en-US" sz="1400" dirty="0" smtClean="0">
                <a:solidFill>
                  <a:schemeClr val="folHlink"/>
                </a:solidFill>
                <a:latin typeface="Times" charset="0"/>
                <a:cs typeface="Arial" charset="0"/>
              </a:rPr>
              <a:t>For non-</a:t>
            </a:r>
            <a:r>
              <a:rPr lang="en-US" sz="1400" dirty="0" err="1" smtClean="0">
                <a:solidFill>
                  <a:schemeClr val="folHlink"/>
                </a:solidFill>
                <a:latin typeface="Times" charset="0"/>
                <a:cs typeface="Arial" charset="0"/>
              </a:rPr>
              <a:t>acarologists</a:t>
            </a:r>
            <a:r>
              <a:rPr lang="en-US" sz="1400" dirty="0" smtClean="0">
                <a:solidFill>
                  <a:schemeClr val="folHlink"/>
                </a:solidFill>
                <a:latin typeface="Times" charset="0"/>
                <a:cs typeface="Arial" charset="0"/>
              </a:rPr>
              <a:t>, I will mention chiggers, house dust mites, </a:t>
            </a:r>
            <a:r>
              <a:rPr lang="en-US" sz="1400" dirty="0" err="1" smtClean="0">
                <a:solidFill>
                  <a:schemeClr val="folHlink"/>
                </a:solidFill>
                <a:latin typeface="Times" charset="0"/>
                <a:cs typeface="Arial" charset="0"/>
              </a:rPr>
              <a:t>sarcoptic</a:t>
            </a:r>
            <a:r>
              <a:rPr lang="en-US" sz="1400" dirty="0" smtClean="0">
                <a:solidFill>
                  <a:schemeClr val="folHlink"/>
                </a:solidFill>
                <a:latin typeface="Times" charset="0"/>
                <a:cs typeface="Arial" charset="0"/>
              </a:rPr>
              <a:t> mange mites, gall mites, spider mites, </a:t>
            </a:r>
            <a:r>
              <a:rPr lang="en-US" sz="1400" dirty="0" err="1" smtClean="0">
                <a:solidFill>
                  <a:schemeClr val="folHlink"/>
                </a:solidFill>
                <a:latin typeface="Times" charset="0"/>
                <a:cs typeface="Arial" charset="0"/>
              </a:rPr>
              <a:t>etc</a:t>
            </a:r>
            <a:endParaRPr lang="en-US" sz="1400" dirty="0">
              <a:solidFill>
                <a:schemeClr val="folHlink"/>
              </a:solidFill>
              <a:latin typeface="Times" charset="0"/>
              <a:cs typeface="Arial" charset="0"/>
            </a:endParaRPr>
          </a:p>
        </p:txBody>
      </p:sp>
    </p:spTree>
    <p:extLst>
      <p:ext uri="{BB962C8B-B14F-4D97-AF65-F5344CB8AC3E}">
        <p14:creationId xmlns:p14="http://schemas.microsoft.com/office/powerpoint/2010/main" val="18357525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descr="BAA96B_raxml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614" y="22281"/>
            <a:ext cx="7774983" cy="6858000"/>
          </a:xfrm>
          <a:prstGeom prst="rect">
            <a:avLst/>
          </a:prstGeom>
        </p:spPr>
      </p:pic>
      <p:sp>
        <p:nvSpPr>
          <p:cNvPr id="4" name="Rectangle 5"/>
          <p:cNvSpPr>
            <a:spLocks noChangeArrowheads="1"/>
          </p:cNvSpPr>
          <p:nvPr/>
        </p:nvSpPr>
        <p:spPr bwMode="auto">
          <a:xfrm>
            <a:off x="9144000" y="1879984"/>
            <a:ext cx="4419600" cy="28931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b="0" baseline="0" dirty="0" smtClean="0">
                <a:solidFill>
                  <a:schemeClr val="folHlink"/>
                </a:solidFill>
                <a:latin typeface="Times" charset="0"/>
              </a:rPr>
              <a:t>We inferred a maximum likelihood tree based on 5 nuclear</a:t>
            </a:r>
            <a:r>
              <a:rPr lang="en-US" sz="1400" b="0" dirty="0" smtClean="0">
                <a:solidFill>
                  <a:schemeClr val="folHlink"/>
                </a:solidFill>
                <a:latin typeface="Times" charset="0"/>
              </a:rPr>
              <a:t> genes.</a:t>
            </a:r>
          </a:p>
          <a:p>
            <a:pPr eaLnBrk="0" hangingPunct="0">
              <a:buFont typeface="Symbol" charset="0"/>
              <a:buNone/>
            </a:pPr>
            <a:endParaRPr lang="en-US" sz="1400" b="0" baseline="0" dirty="0" smtClean="0">
              <a:solidFill>
                <a:schemeClr val="folHlink"/>
              </a:solidFill>
              <a:latin typeface="Times" charset="0"/>
            </a:endParaRPr>
          </a:p>
          <a:p>
            <a:pPr eaLnBrk="0" hangingPunct="0">
              <a:buFont typeface="Symbol" charset="0"/>
              <a:buNone/>
            </a:pPr>
            <a:r>
              <a:rPr lang="en-US" sz="1400" b="0" baseline="0" dirty="0" smtClean="0">
                <a:solidFill>
                  <a:schemeClr val="folHlink"/>
                </a:solidFill>
                <a:latin typeface="Times" charset="0"/>
              </a:rPr>
              <a:t>On this phylogenetic tree, </a:t>
            </a:r>
            <a:r>
              <a:rPr lang="en-US" sz="1400" b="0" baseline="0" dirty="0" err="1" smtClean="0">
                <a:solidFill>
                  <a:schemeClr val="folHlink"/>
                </a:solidFill>
                <a:latin typeface="Times" charset="0"/>
              </a:rPr>
              <a:t>Endeostigmata</a:t>
            </a:r>
            <a:r>
              <a:rPr lang="en-US" sz="1400" b="0" baseline="0" dirty="0" smtClean="0">
                <a:solidFill>
                  <a:schemeClr val="folHlink"/>
                </a:solidFill>
                <a:latin typeface="Times" charset="0"/>
              </a:rPr>
              <a:t> occupy basal position in the </a:t>
            </a:r>
            <a:r>
              <a:rPr lang="en-US" sz="1400" b="0" baseline="0" dirty="0" err="1" smtClean="0">
                <a:solidFill>
                  <a:schemeClr val="folHlink"/>
                </a:solidFill>
                <a:latin typeface="Times" charset="0"/>
              </a:rPr>
              <a:t>Acariformes</a:t>
            </a:r>
            <a:r>
              <a:rPr lang="en-US" sz="1400" b="0" baseline="0" dirty="0" smtClean="0">
                <a:solidFill>
                  <a:schemeClr val="folHlink"/>
                </a:solidFill>
                <a:latin typeface="Times" charset="0"/>
              </a:rPr>
              <a:t>. This is a paraphyletic grade giving rise to the most  modern mites belonging to the two large</a:t>
            </a:r>
            <a:r>
              <a:rPr lang="en-US" sz="1400" b="0" dirty="0" smtClean="0">
                <a:solidFill>
                  <a:schemeClr val="folHlink"/>
                </a:solidFill>
                <a:latin typeface="Times" charset="0"/>
              </a:rPr>
              <a:t> lineages, </a:t>
            </a:r>
            <a:r>
              <a:rPr lang="en-US" sz="1400" b="0" baseline="0" dirty="0" err="1" smtClean="0">
                <a:solidFill>
                  <a:schemeClr val="folHlink"/>
                </a:solidFill>
                <a:latin typeface="Times" charset="0"/>
              </a:rPr>
              <a:t>Trombidiformes</a:t>
            </a:r>
            <a:r>
              <a:rPr lang="en-US" sz="1400" b="0" dirty="0" smtClean="0">
                <a:solidFill>
                  <a:schemeClr val="folHlink"/>
                </a:solidFill>
                <a:latin typeface="Times" charset="0"/>
              </a:rPr>
              <a:t> and </a:t>
            </a:r>
            <a:r>
              <a:rPr lang="en-US" sz="1400" b="0" dirty="0" err="1" smtClean="0">
                <a:solidFill>
                  <a:schemeClr val="folHlink"/>
                </a:solidFill>
                <a:latin typeface="Times" charset="0"/>
              </a:rPr>
              <a:t>Sarcoptiformes</a:t>
            </a:r>
            <a:r>
              <a:rPr lang="en-US" sz="1400" b="0" dirty="0" smtClean="0">
                <a:solidFill>
                  <a:schemeClr val="folHlink"/>
                </a:solidFill>
                <a:latin typeface="Times" charset="0"/>
              </a:rPr>
              <a:t>.</a:t>
            </a:r>
          </a:p>
          <a:p>
            <a:pPr eaLnBrk="0" hangingPunct="0">
              <a:buFont typeface="Symbol" charset="0"/>
              <a:buNone/>
            </a:pPr>
            <a:endParaRPr lang="en-US" sz="1400" dirty="0">
              <a:solidFill>
                <a:schemeClr val="folHlink"/>
              </a:solidFill>
              <a:latin typeface="Times" charset="0"/>
            </a:endParaRPr>
          </a:p>
          <a:p>
            <a:pPr eaLnBrk="0" hangingPunct="0">
              <a:buFont typeface="Symbol" charset="0"/>
              <a:buNone/>
            </a:pPr>
            <a:r>
              <a:rPr lang="en-US" sz="1400" dirty="0">
                <a:solidFill>
                  <a:schemeClr val="folHlink"/>
                </a:solidFill>
                <a:latin typeface="Times" charset="0"/>
              </a:rPr>
              <a:t>Given this tree </a:t>
            </a:r>
            <a:r>
              <a:rPr lang="en-US" sz="1400" dirty="0" smtClean="0">
                <a:solidFill>
                  <a:schemeClr val="folHlink"/>
                </a:solidFill>
                <a:latin typeface="Times" charset="0"/>
              </a:rPr>
              <a:t>many </a:t>
            </a:r>
            <a:r>
              <a:rPr lang="en-US" sz="1400" dirty="0">
                <a:solidFill>
                  <a:schemeClr val="folHlink"/>
                </a:solidFill>
                <a:latin typeface="Times" charset="0"/>
              </a:rPr>
              <a:t>asexual </a:t>
            </a:r>
            <a:r>
              <a:rPr lang="en-US" sz="1400" dirty="0" smtClean="0">
                <a:solidFill>
                  <a:schemeClr val="folHlink"/>
                </a:solidFill>
                <a:latin typeface="Times" charset="0"/>
              </a:rPr>
              <a:t>lineages live in deep soil and many sexual lineages live in upper soil. Does deep soil favors asexuality and disfavors sexuality?</a:t>
            </a:r>
            <a:endParaRPr lang="en-US" sz="1400" b="0" dirty="0" smtClean="0">
              <a:solidFill>
                <a:schemeClr val="folHlink"/>
              </a:solidFill>
              <a:latin typeface="Times" charset="0"/>
            </a:endParaRPr>
          </a:p>
          <a:p>
            <a:pPr eaLnBrk="0" hangingPunct="0">
              <a:buFont typeface="Symbol" charset="0"/>
              <a:buNone/>
            </a:pPr>
            <a:endParaRPr lang="en-US" sz="1400" baseline="0" dirty="0">
              <a:solidFill>
                <a:schemeClr val="folHlink"/>
              </a:solidFill>
              <a:latin typeface="Times" charset="0"/>
            </a:endParaRPr>
          </a:p>
          <a:p>
            <a:pPr eaLnBrk="0" hangingPunct="0">
              <a:buFont typeface="Symbol" charset="0"/>
              <a:buNone/>
            </a:pPr>
            <a:endParaRPr lang="en-US" sz="1400" b="0" baseline="0" dirty="0">
              <a:solidFill>
                <a:schemeClr val="folHlink"/>
              </a:solidFill>
              <a:latin typeface="Times" charset="0"/>
            </a:endParaRPr>
          </a:p>
        </p:txBody>
      </p:sp>
      <p:sp>
        <p:nvSpPr>
          <p:cNvPr id="5" name="Rectangle 4"/>
          <p:cNvSpPr/>
          <p:nvPr/>
        </p:nvSpPr>
        <p:spPr>
          <a:xfrm>
            <a:off x="0" y="5023951"/>
            <a:ext cx="2843944" cy="1384995"/>
          </a:xfrm>
          <a:prstGeom prst="rect">
            <a:avLst/>
          </a:prstGeom>
        </p:spPr>
        <p:txBody>
          <a:bodyPr wrap="square">
            <a:spAutoFit/>
          </a:bodyPr>
          <a:lstStyle/>
          <a:p>
            <a:r>
              <a:rPr lang="de-DE" sz="1200" b="1" dirty="0" smtClean="0">
                <a:solidFill>
                  <a:schemeClr val="bg1">
                    <a:lumMod val="50000"/>
                  </a:schemeClr>
                </a:solidFill>
              </a:rPr>
              <a:t>Maximum </a:t>
            </a:r>
            <a:r>
              <a:rPr lang="de-DE" sz="1200" b="1" dirty="0" err="1" smtClean="0">
                <a:solidFill>
                  <a:schemeClr val="bg1">
                    <a:lumMod val="50000"/>
                  </a:schemeClr>
                </a:solidFill>
              </a:rPr>
              <a:t>likelihood</a:t>
            </a:r>
            <a:endParaRPr lang="de-DE" sz="1200" b="1" dirty="0" smtClean="0">
              <a:solidFill>
                <a:schemeClr val="bg1">
                  <a:lumMod val="50000"/>
                </a:schemeClr>
              </a:solidFill>
            </a:endParaRPr>
          </a:p>
          <a:p>
            <a:r>
              <a:rPr lang="de-DE" sz="1200" dirty="0" err="1" smtClean="0">
                <a:solidFill>
                  <a:schemeClr val="bg1">
                    <a:lumMod val="50000"/>
                  </a:schemeClr>
                </a:solidFill>
              </a:rPr>
              <a:t>Five</a:t>
            </a:r>
            <a:r>
              <a:rPr lang="de-DE" sz="1200" dirty="0" smtClean="0">
                <a:solidFill>
                  <a:schemeClr val="bg1">
                    <a:lumMod val="50000"/>
                  </a:schemeClr>
                </a:solidFill>
              </a:rPr>
              <a:t> </a:t>
            </a:r>
            <a:r>
              <a:rPr lang="de-DE" sz="1200" dirty="0" err="1" smtClean="0">
                <a:solidFill>
                  <a:schemeClr val="bg1">
                    <a:lumMod val="50000"/>
                  </a:schemeClr>
                </a:solidFill>
              </a:rPr>
              <a:t>nuclear</a:t>
            </a:r>
            <a:r>
              <a:rPr lang="de-DE" sz="1200" dirty="0" smtClean="0">
                <a:solidFill>
                  <a:schemeClr val="bg1">
                    <a:lumMod val="50000"/>
                  </a:schemeClr>
                </a:solidFill>
              </a:rPr>
              <a:t> genes: 18S, 28S rDNA, E</a:t>
            </a:r>
            <a:r>
              <a:rPr lang="en-US" sz="1200" dirty="0" smtClean="0">
                <a:solidFill>
                  <a:schemeClr val="bg1">
                    <a:lumMod val="50000"/>
                  </a:schemeClr>
                </a:solidFill>
              </a:rPr>
              <a:t>f</a:t>
            </a:r>
            <a:r>
              <a:rPr lang="de-DE" sz="1200" dirty="0" smtClean="0">
                <a:solidFill>
                  <a:schemeClr val="bg1">
                    <a:lumMod val="50000"/>
                  </a:schemeClr>
                </a:solidFill>
              </a:rPr>
              <a:t>1</a:t>
            </a:r>
            <a:r>
              <a:rPr lang="el-GR" sz="1200" dirty="0">
                <a:solidFill>
                  <a:schemeClr val="bg1">
                    <a:lumMod val="50000"/>
                  </a:schemeClr>
                </a:solidFill>
              </a:rPr>
              <a:t>α</a:t>
            </a:r>
            <a:r>
              <a:rPr lang="de-DE" sz="1200" dirty="0" smtClean="0">
                <a:solidFill>
                  <a:schemeClr val="bg1">
                    <a:lumMod val="50000"/>
                  </a:schemeClr>
                </a:solidFill>
              </a:rPr>
              <a:t>, SRP54, HSP70 </a:t>
            </a:r>
          </a:p>
          <a:p>
            <a:r>
              <a:rPr lang="de-DE" sz="1200" dirty="0" err="1" smtClean="0">
                <a:solidFill>
                  <a:schemeClr val="bg1">
                    <a:lumMod val="50000"/>
                  </a:schemeClr>
                </a:solidFill>
              </a:rPr>
              <a:t>Alignment</a:t>
            </a:r>
            <a:r>
              <a:rPr lang="de-DE" sz="1200" dirty="0" smtClean="0">
                <a:solidFill>
                  <a:schemeClr val="bg1">
                    <a:lumMod val="50000"/>
                  </a:schemeClr>
                </a:solidFill>
              </a:rPr>
              <a:t>: </a:t>
            </a:r>
            <a:r>
              <a:rPr lang="en-US" sz="1200" dirty="0" smtClean="0">
                <a:solidFill>
                  <a:schemeClr val="bg1">
                    <a:lumMod val="50000"/>
                  </a:schemeClr>
                </a:solidFill>
              </a:rPr>
              <a:t>6138 </a:t>
            </a:r>
            <a:r>
              <a:rPr lang="en-US" sz="1200" dirty="0" err="1" smtClean="0">
                <a:solidFill>
                  <a:schemeClr val="bg1">
                    <a:lumMod val="50000"/>
                  </a:schemeClr>
                </a:solidFill>
              </a:rPr>
              <a:t>nt</a:t>
            </a:r>
            <a:r>
              <a:rPr lang="en-US" sz="1200" dirty="0" smtClean="0">
                <a:solidFill>
                  <a:schemeClr val="bg1">
                    <a:lumMod val="50000"/>
                  </a:schemeClr>
                </a:solidFill>
              </a:rPr>
              <a:t> (6.9% of missing data)</a:t>
            </a:r>
            <a:endParaRPr lang="de-DE" sz="1200" dirty="0" smtClean="0">
              <a:solidFill>
                <a:schemeClr val="bg1">
                  <a:lumMod val="50000"/>
                </a:schemeClr>
              </a:solidFill>
            </a:endParaRPr>
          </a:p>
          <a:p>
            <a:r>
              <a:rPr lang="de-DE" sz="1200" dirty="0" err="1" smtClean="0">
                <a:solidFill>
                  <a:schemeClr val="bg1">
                    <a:lumMod val="50000"/>
                  </a:schemeClr>
                </a:solidFill>
              </a:rPr>
              <a:t>Partitions</a:t>
            </a:r>
            <a:r>
              <a:rPr lang="de-DE" sz="1200" dirty="0" smtClean="0">
                <a:solidFill>
                  <a:schemeClr val="bg1">
                    <a:lumMod val="50000"/>
                  </a:schemeClr>
                </a:solidFill>
              </a:rPr>
              <a:t>: rDNA </a:t>
            </a:r>
            <a:r>
              <a:rPr lang="de-DE" sz="1200" dirty="0" err="1" smtClean="0">
                <a:solidFill>
                  <a:schemeClr val="bg1">
                    <a:lumMod val="50000"/>
                  </a:schemeClr>
                </a:solidFill>
              </a:rPr>
              <a:t>stems</a:t>
            </a:r>
            <a:r>
              <a:rPr lang="de-DE" sz="1200" dirty="0" smtClean="0">
                <a:solidFill>
                  <a:schemeClr val="bg1">
                    <a:lumMod val="50000"/>
                  </a:schemeClr>
                </a:solidFill>
              </a:rPr>
              <a:t>, rDNA </a:t>
            </a:r>
            <a:r>
              <a:rPr lang="de-DE" sz="1200" dirty="0" err="1" smtClean="0">
                <a:solidFill>
                  <a:schemeClr val="bg1">
                    <a:lumMod val="50000"/>
                  </a:schemeClr>
                </a:solidFill>
              </a:rPr>
              <a:t>loops</a:t>
            </a:r>
            <a:r>
              <a:rPr lang="de-DE" sz="1200" dirty="0">
                <a:solidFill>
                  <a:schemeClr val="bg1">
                    <a:lumMod val="50000"/>
                  </a:schemeClr>
                </a:solidFill>
              </a:rPr>
              <a:t>, E</a:t>
            </a:r>
            <a:r>
              <a:rPr lang="en-US" sz="1200" dirty="0">
                <a:solidFill>
                  <a:schemeClr val="bg1">
                    <a:lumMod val="50000"/>
                  </a:schemeClr>
                </a:solidFill>
              </a:rPr>
              <a:t>f</a:t>
            </a:r>
            <a:r>
              <a:rPr lang="de-DE" sz="1200" dirty="0">
                <a:solidFill>
                  <a:schemeClr val="bg1">
                    <a:lumMod val="50000"/>
                  </a:schemeClr>
                </a:solidFill>
              </a:rPr>
              <a:t>1</a:t>
            </a:r>
            <a:r>
              <a:rPr lang="el-GR" sz="1200" dirty="0">
                <a:solidFill>
                  <a:schemeClr val="bg1">
                    <a:lumMod val="50000"/>
                  </a:schemeClr>
                </a:solidFill>
              </a:rPr>
              <a:t>α</a:t>
            </a:r>
            <a:r>
              <a:rPr lang="de-DE" sz="1200" dirty="0">
                <a:solidFill>
                  <a:schemeClr val="bg1">
                    <a:lumMod val="50000"/>
                  </a:schemeClr>
                </a:solidFill>
              </a:rPr>
              <a:t>, SRP54, HSP70 </a:t>
            </a:r>
          </a:p>
          <a:p>
            <a:endParaRPr lang="en-US" sz="1200" dirty="0"/>
          </a:p>
        </p:txBody>
      </p:sp>
    </p:spTree>
    <p:extLst>
      <p:ext uri="{BB962C8B-B14F-4D97-AF65-F5344CB8AC3E}">
        <p14:creationId xmlns:p14="http://schemas.microsoft.com/office/powerpoint/2010/main" val="4983706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2" name="Title 13"/>
          <p:cNvSpPr>
            <a:spLocks noGrp="1"/>
          </p:cNvSpPr>
          <p:nvPr>
            <p:ph type="ctrTitle"/>
          </p:nvPr>
        </p:nvSpPr>
        <p:spPr>
          <a:xfrm>
            <a:off x="-250548" y="-253514"/>
            <a:ext cx="9510969" cy="996489"/>
          </a:xfrm>
        </p:spPr>
        <p:txBody>
          <a:bodyPr>
            <a:normAutofit/>
          </a:bodyPr>
          <a:lstStyle/>
          <a:p>
            <a:r>
              <a:rPr lang="en-US" dirty="0" smtClean="0"/>
              <a:t>Assumptions</a:t>
            </a:r>
            <a:endParaRPr lang="en-US" dirty="0"/>
          </a:p>
        </p:txBody>
      </p:sp>
      <p:sp>
        <p:nvSpPr>
          <p:cNvPr id="17" name="Subtitle 6"/>
          <p:cNvSpPr txBox="1">
            <a:spLocks/>
          </p:cNvSpPr>
          <p:nvPr/>
        </p:nvSpPr>
        <p:spPr>
          <a:xfrm>
            <a:off x="128779" y="638782"/>
            <a:ext cx="8824148" cy="604515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dirty="0" smtClean="0">
                <a:solidFill>
                  <a:schemeClr val="tx1"/>
                </a:solidFill>
              </a:rPr>
              <a:t>Asexuals do better in deep soil because:</a:t>
            </a:r>
            <a:endParaRPr lang="en-US" sz="2400" dirty="0" smtClean="0">
              <a:solidFill>
                <a:schemeClr val="tx1"/>
              </a:solidFill>
            </a:endParaRPr>
          </a:p>
          <a:p>
            <a:pPr algn="l"/>
            <a:endParaRPr lang="en-US" sz="2400" dirty="0" smtClean="0">
              <a:solidFill>
                <a:schemeClr val="tx1"/>
              </a:solidFill>
            </a:endParaRPr>
          </a:p>
          <a:p>
            <a:pPr marL="342900" indent="-342900" algn="l">
              <a:buFont typeface="Arial"/>
              <a:buChar char="•"/>
            </a:pPr>
            <a:r>
              <a:rPr lang="en-US" sz="2400" dirty="0" smtClean="0">
                <a:solidFill>
                  <a:schemeClr val="tx1"/>
                </a:solidFill>
              </a:rPr>
              <a:t>Deep soil is a stable and predictable environment =&gt; reshuffling alleles provides no advantage when environments are stable. Mass cloning of the most adapted genotype is the best strategy in deep soil.</a:t>
            </a:r>
          </a:p>
          <a:p>
            <a:pPr marL="342900" indent="-342900" algn="l">
              <a:buFont typeface="Arial"/>
              <a:buChar char="•"/>
            </a:pPr>
            <a:r>
              <a:rPr lang="en-US" sz="2400" dirty="0" smtClean="0">
                <a:solidFill>
                  <a:schemeClr val="tx1"/>
                </a:solidFill>
              </a:rPr>
              <a:t>Food is scarce, population densities (but not size!) are low =&gt; (</a:t>
            </a:r>
            <a:r>
              <a:rPr lang="en-US" sz="2400" dirty="0" err="1" smtClean="0">
                <a:solidFill>
                  <a:schemeClr val="tx1"/>
                </a:solidFill>
              </a:rPr>
              <a:t>i</a:t>
            </a:r>
            <a:r>
              <a:rPr lang="en-US" sz="2400" dirty="0" smtClean="0">
                <a:solidFill>
                  <a:schemeClr val="tx1"/>
                </a:solidFill>
              </a:rPr>
              <a:t>) finding a mate is difficult; (ii) predators and disease are rare.</a:t>
            </a:r>
          </a:p>
          <a:p>
            <a:pPr marL="342900" indent="-342900" algn="l">
              <a:buFont typeface="Arial"/>
              <a:buChar char="•"/>
            </a:pPr>
            <a:r>
              <a:rPr lang="en-US" sz="2400" dirty="0" smtClean="0">
                <a:solidFill>
                  <a:schemeClr val="tx1"/>
                </a:solidFill>
              </a:rPr>
              <a:t>In upper soil, asexuals can’t compete with genetically diverse sexuals and go extinct more frequently. </a:t>
            </a:r>
            <a:endParaRPr lang="en-US" sz="2400" dirty="0">
              <a:solidFill>
                <a:schemeClr val="tx1"/>
              </a:solidFill>
            </a:endParaRPr>
          </a:p>
          <a:p>
            <a:pPr algn="l"/>
            <a:endParaRPr lang="en-US" sz="2400" dirty="0" smtClean="0">
              <a:solidFill>
                <a:schemeClr val="bg1">
                  <a:lumMod val="50000"/>
                </a:schemeClr>
              </a:solidFill>
            </a:endParaRPr>
          </a:p>
          <a:p>
            <a:pPr algn="l"/>
            <a:r>
              <a:rPr lang="en-US" sz="2400" dirty="0" smtClean="0">
                <a:solidFill>
                  <a:schemeClr val="bg1">
                    <a:lumMod val="50000"/>
                  </a:schemeClr>
                </a:solidFill>
              </a:rPr>
              <a:t>NB. These assumptions may </a:t>
            </a:r>
            <a:r>
              <a:rPr lang="en-US" sz="2400" b="1" dirty="0" smtClean="0">
                <a:solidFill>
                  <a:schemeClr val="bg1">
                    <a:lumMod val="50000"/>
                  </a:schemeClr>
                </a:solidFill>
              </a:rPr>
              <a:t>also apply </a:t>
            </a:r>
            <a:r>
              <a:rPr lang="en-US" sz="2400" dirty="0" smtClean="0">
                <a:solidFill>
                  <a:schemeClr val="bg1">
                    <a:lumMod val="50000"/>
                  </a:schemeClr>
                </a:solidFill>
              </a:rPr>
              <a:t>to some (but not all) </a:t>
            </a:r>
            <a:r>
              <a:rPr lang="en-US" sz="2400" b="1" dirty="0" smtClean="0">
                <a:solidFill>
                  <a:schemeClr val="bg1">
                    <a:lumMod val="50000"/>
                  </a:schemeClr>
                </a:solidFill>
              </a:rPr>
              <a:t>upper soil </a:t>
            </a:r>
            <a:r>
              <a:rPr lang="en-US" sz="2400" dirty="0">
                <a:solidFill>
                  <a:schemeClr val="bg1">
                    <a:lumMod val="50000"/>
                  </a:schemeClr>
                </a:solidFill>
              </a:rPr>
              <a:t>habitats, where the </a:t>
            </a:r>
            <a:r>
              <a:rPr lang="nl-NL" sz="2400" dirty="0">
                <a:solidFill>
                  <a:schemeClr val="bg1">
                    <a:lumMod val="50000"/>
                  </a:schemeClr>
                </a:solidFill>
              </a:rPr>
              <a:t>environment is </a:t>
            </a:r>
            <a:r>
              <a:rPr lang="en-US" sz="2400" dirty="0">
                <a:solidFill>
                  <a:schemeClr val="bg1">
                    <a:lumMod val="50000"/>
                  </a:schemeClr>
                </a:solidFill>
              </a:rPr>
              <a:t>homogeneous in time and space. </a:t>
            </a:r>
            <a:r>
              <a:rPr lang="en-US" sz="2400" dirty="0" smtClean="0">
                <a:solidFill>
                  <a:schemeClr val="bg1">
                    <a:lumMod val="50000"/>
                  </a:schemeClr>
                </a:solidFill>
              </a:rPr>
              <a:t>For example, higher altitudes or latitudes. </a:t>
            </a:r>
            <a:endParaRPr lang="en-US" sz="2400" dirty="0">
              <a:solidFill>
                <a:schemeClr val="bg1">
                  <a:lumMod val="50000"/>
                </a:schemeClr>
              </a:solidFill>
            </a:endParaRPr>
          </a:p>
        </p:txBody>
      </p:sp>
    </p:spTree>
    <p:extLst>
      <p:ext uri="{BB962C8B-B14F-4D97-AF65-F5344CB8AC3E}">
        <p14:creationId xmlns:p14="http://schemas.microsoft.com/office/powerpoint/2010/main" val="205803086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2" name="Title 13"/>
          <p:cNvSpPr>
            <a:spLocks noGrp="1"/>
          </p:cNvSpPr>
          <p:nvPr>
            <p:ph type="ctrTitle"/>
          </p:nvPr>
        </p:nvSpPr>
        <p:spPr>
          <a:xfrm>
            <a:off x="-250548" y="36124"/>
            <a:ext cx="9510969" cy="996489"/>
          </a:xfrm>
        </p:spPr>
        <p:txBody>
          <a:bodyPr>
            <a:normAutofit/>
          </a:bodyPr>
          <a:lstStyle/>
          <a:p>
            <a:r>
              <a:rPr lang="en-US" dirty="0" smtClean="0"/>
              <a:t>Data</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9499918"/>
              </p:ext>
            </p:extLst>
          </p:nvPr>
        </p:nvGraphicFramePr>
        <p:xfrm>
          <a:off x="1314641" y="1397037"/>
          <a:ext cx="6205556" cy="1271634"/>
        </p:xfrm>
        <a:graphic>
          <a:graphicData uri="http://schemas.openxmlformats.org/drawingml/2006/table">
            <a:tbl>
              <a:tblPr/>
              <a:tblGrid>
                <a:gridCol w="961680"/>
                <a:gridCol w="961680"/>
                <a:gridCol w="961680"/>
                <a:gridCol w="961680"/>
                <a:gridCol w="1179418"/>
                <a:gridCol w="1179418"/>
              </a:tblGrid>
              <a:tr h="261363">
                <a:tc>
                  <a:txBody>
                    <a:bodyPr/>
                    <a:lstStyle/>
                    <a:p>
                      <a:pPr algn="ctr" fontAlgn="b"/>
                      <a:r>
                        <a:rPr lang="ro-RO" sz="1200" b="0" i="0" u="none" strike="noStrike">
                          <a:solidFill>
                            <a:srgbClr val="000000"/>
                          </a:solidFill>
                          <a:effectLst/>
                          <a:latin typeface="Calibri"/>
                        </a:rPr>
                        <a:t>Lineage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tx2">
                              <a:lumMod val="40000"/>
                              <a:lumOff val="60000"/>
                            </a:schemeClr>
                          </a:solidFill>
                          <a:effectLst/>
                          <a:latin typeface="Calibri"/>
                        </a:rPr>
                        <a:t>US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FF0000"/>
                          </a:solidFill>
                          <a:effectLst/>
                          <a:latin typeface="Calibri"/>
                        </a:rPr>
                        <a:t>UA</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8000"/>
                          </a:solidFill>
                          <a:effectLst/>
                          <a:latin typeface="Calibri"/>
                        </a:rPr>
                        <a:t>DS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chemeClr val="accent4">
                              <a:lumMod val="60000"/>
                              <a:lumOff val="40000"/>
                            </a:schemeClr>
                          </a:solidFill>
                          <a:effectLst/>
                          <a:latin typeface="Calibri"/>
                        </a:rPr>
                        <a:t>DA</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a:rPr>
                        <a:t>total</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967">
                <a:tc>
                  <a:txBody>
                    <a:bodyPr/>
                    <a:lstStyle/>
                    <a:p>
                      <a:pPr algn="l" fontAlgn="b"/>
                      <a:r>
                        <a:rPr lang="cs-CZ" sz="1200" b="1" i="0" u="none" strike="noStrike">
                          <a:solidFill>
                            <a:srgbClr val="000000"/>
                          </a:solidFill>
                          <a:effectLst/>
                          <a:latin typeface="Calibri"/>
                        </a:rPr>
                        <a:t>Chelicerata</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dirty="0">
                          <a:solidFill>
                            <a:srgbClr val="000000"/>
                          </a:solidFill>
                          <a:effectLst/>
                          <a:latin typeface="Calibri"/>
                        </a:rPr>
                        <a:t>110920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dirty="0">
                          <a:solidFill>
                            <a:srgbClr val="000000"/>
                          </a:solidFill>
                          <a:effectLst/>
                          <a:latin typeface="Calibri"/>
                        </a:rPr>
                        <a:t>1034</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dirty="0">
                          <a:solidFill>
                            <a:srgbClr val="000000"/>
                          </a:solidFill>
                          <a:effectLst/>
                          <a:latin typeface="Calibri"/>
                        </a:rPr>
                        <a:t>95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dirty="0">
                          <a:solidFill>
                            <a:srgbClr val="000000"/>
                          </a:solidFill>
                          <a:effectLst/>
                          <a:latin typeface="Calibri"/>
                        </a:rPr>
                        <a:t>378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0" i="0" u="none" strike="noStrike">
                          <a:solidFill>
                            <a:srgbClr val="000000"/>
                          </a:solidFill>
                          <a:effectLst/>
                          <a:latin typeface="Calibri"/>
                        </a:rPr>
                        <a:t>112427</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251114">
                <a:tc>
                  <a:txBody>
                    <a:bodyPr/>
                    <a:lstStyle/>
                    <a:p>
                      <a:pPr algn="l" fontAlgn="b"/>
                      <a:r>
                        <a:rPr lang="en-US" sz="1200" b="1" i="0" u="none" strike="noStrike">
                          <a:solidFill>
                            <a:srgbClr val="000000"/>
                          </a:solidFill>
                          <a:effectLst/>
                          <a:latin typeface="Calibri"/>
                        </a:rPr>
                        <a:t>Acari</a:t>
                      </a:r>
                    </a:p>
                  </a:txBody>
                  <a:tcPr marL="0" marR="0" marT="0" marB="0" anchor="b">
                    <a:lnL>
                      <a:noFill/>
                    </a:lnL>
                    <a:lnR>
                      <a:noFill/>
                    </a:lnR>
                    <a:lnT>
                      <a:noFill/>
                    </a:lnT>
                    <a:lnB>
                      <a:noFill/>
                    </a:lnB>
                    <a:solidFill>
                      <a:srgbClr val="D9D9D9"/>
                    </a:solidFill>
                  </a:tcPr>
                </a:tc>
                <a:tc>
                  <a:txBody>
                    <a:bodyPr/>
                    <a:lstStyle/>
                    <a:p>
                      <a:pPr algn="ctr" fontAlgn="b"/>
                      <a:r>
                        <a:rPr lang="en-US" sz="1200" b="0" i="0" u="none" strike="noStrike" dirty="0">
                          <a:solidFill>
                            <a:srgbClr val="000000"/>
                          </a:solidFill>
                          <a:effectLst/>
                          <a:latin typeface="Calibri"/>
                        </a:rPr>
                        <a:t>53435</a:t>
                      </a:r>
                    </a:p>
                  </a:txBody>
                  <a:tcPr marL="0" marR="0" marT="0" marB="0" anchor="b">
                    <a:lnL>
                      <a:noFill/>
                    </a:lnL>
                    <a:lnR>
                      <a:noFill/>
                    </a:lnR>
                    <a:lnT>
                      <a:noFill/>
                    </a:lnT>
                    <a:lnB>
                      <a:noFill/>
                    </a:lnB>
                    <a:solidFill>
                      <a:srgbClr val="D9D9D9"/>
                    </a:solidFill>
                  </a:tcPr>
                </a:tc>
                <a:tc>
                  <a:txBody>
                    <a:bodyPr/>
                    <a:lstStyle/>
                    <a:p>
                      <a:pPr algn="ctr" fontAlgn="b"/>
                      <a:r>
                        <a:rPr lang="en-US" sz="1200" b="0" i="0" u="none" strike="noStrike">
                          <a:solidFill>
                            <a:srgbClr val="000000"/>
                          </a:solidFill>
                          <a:effectLst/>
                          <a:latin typeface="Calibri"/>
                        </a:rPr>
                        <a:t>1034</a:t>
                      </a:r>
                    </a:p>
                  </a:txBody>
                  <a:tcPr marL="0" marR="0" marT="0" marB="0" anchor="b">
                    <a:lnL>
                      <a:noFill/>
                    </a:lnL>
                    <a:lnR>
                      <a:noFill/>
                    </a:lnR>
                    <a:lnT>
                      <a:noFill/>
                    </a:lnT>
                    <a:lnB>
                      <a:noFill/>
                    </a:lnB>
                    <a:solidFill>
                      <a:srgbClr val="D9D9D9"/>
                    </a:solidFill>
                  </a:tcPr>
                </a:tc>
                <a:tc>
                  <a:txBody>
                    <a:bodyPr/>
                    <a:lstStyle/>
                    <a:p>
                      <a:pPr algn="ctr" fontAlgn="b"/>
                      <a:r>
                        <a:rPr lang="en-US" sz="1200" b="0" i="0" u="none" strike="noStrike" dirty="0">
                          <a:solidFill>
                            <a:srgbClr val="000000"/>
                          </a:solidFill>
                          <a:effectLst/>
                          <a:latin typeface="Calibri"/>
                        </a:rPr>
                        <a:t>95</a:t>
                      </a:r>
                    </a:p>
                  </a:txBody>
                  <a:tcPr marL="0" marR="0" marT="0" marB="0" anchor="b">
                    <a:lnL>
                      <a:noFill/>
                    </a:lnL>
                    <a:lnR>
                      <a:noFill/>
                    </a:lnR>
                    <a:lnT>
                      <a:noFill/>
                    </a:lnT>
                    <a:lnB>
                      <a:noFill/>
                    </a:lnB>
                    <a:solidFill>
                      <a:srgbClr val="D9D9D9"/>
                    </a:solidFill>
                  </a:tcPr>
                </a:tc>
                <a:tc>
                  <a:txBody>
                    <a:bodyPr/>
                    <a:lstStyle/>
                    <a:p>
                      <a:pPr algn="ctr" fontAlgn="b"/>
                      <a:r>
                        <a:rPr lang="en-US" sz="1200" b="0" i="0" u="none" strike="noStrike" dirty="0">
                          <a:solidFill>
                            <a:srgbClr val="000000"/>
                          </a:solidFill>
                          <a:effectLst/>
                          <a:latin typeface="Calibri"/>
                        </a:rPr>
                        <a:t>378</a:t>
                      </a:r>
                    </a:p>
                  </a:txBody>
                  <a:tcPr marL="0" marR="0" marT="0" marB="0" anchor="b">
                    <a:lnL>
                      <a:noFill/>
                    </a:lnL>
                    <a:lnR>
                      <a:noFill/>
                    </a:lnR>
                    <a:lnT>
                      <a:noFill/>
                    </a:lnT>
                    <a:lnB>
                      <a:noFill/>
                    </a:lnB>
                    <a:solidFill>
                      <a:srgbClr val="D9D9D9"/>
                    </a:solidFill>
                  </a:tcPr>
                </a:tc>
                <a:tc>
                  <a:txBody>
                    <a:bodyPr/>
                    <a:lstStyle/>
                    <a:p>
                      <a:pPr algn="ctr" fontAlgn="b"/>
                      <a:r>
                        <a:rPr lang="en-US" sz="1200" b="0" i="0" u="none" strike="noStrike">
                          <a:solidFill>
                            <a:srgbClr val="000000"/>
                          </a:solidFill>
                          <a:effectLst/>
                          <a:latin typeface="Calibri"/>
                        </a:rPr>
                        <a:t>54942</a:t>
                      </a:r>
                    </a:p>
                  </a:txBody>
                  <a:tcPr marL="0" marR="0" marT="0" marB="0" anchor="b">
                    <a:lnL>
                      <a:noFill/>
                    </a:lnL>
                    <a:lnR>
                      <a:noFill/>
                    </a:lnR>
                    <a:lnT>
                      <a:noFill/>
                    </a:lnT>
                    <a:lnB>
                      <a:noFill/>
                    </a:lnB>
                    <a:solidFill>
                      <a:srgbClr val="D9D9D9"/>
                    </a:solidFill>
                  </a:tcPr>
                </a:tc>
              </a:tr>
              <a:tr h="237164">
                <a:tc>
                  <a:txBody>
                    <a:bodyPr/>
                    <a:lstStyle/>
                    <a:p>
                      <a:pPr algn="l" fontAlgn="b"/>
                      <a:r>
                        <a:rPr lang="en-US" sz="1200" b="1" i="0" u="none" strike="noStrike">
                          <a:solidFill>
                            <a:srgbClr val="000000"/>
                          </a:solidFill>
                          <a:effectLst/>
                          <a:latin typeface="Calibri"/>
                        </a:rPr>
                        <a:t>Acariformes</a:t>
                      </a:r>
                    </a:p>
                  </a:txBody>
                  <a:tcPr marL="0" marR="0" marT="0" marB="0" anchor="b">
                    <a:lnL>
                      <a:noFill/>
                    </a:lnL>
                    <a:lnR>
                      <a:noFill/>
                    </a:lnR>
                    <a:lnT>
                      <a:noFill/>
                    </a:lnT>
                    <a:lnB>
                      <a:noFill/>
                    </a:lnB>
                  </a:tcPr>
                </a:tc>
                <a:tc>
                  <a:txBody>
                    <a:bodyPr/>
                    <a:lstStyle/>
                    <a:p>
                      <a:pPr algn="ctr" fontAlgn="b"/>
                      <a:r>
                        <a:rPr lang="en-US" sz="1200" b="0" i="0" u="none" strike="noStrike" dirty="0">
                          <a:solidFill>
                            <a:srgbClr val="000000"/>
                          </a:solidFill>
                          <a:effectLst/>
                          <a:latin typeface="Calibri"/>
                        </a:rPr>
                        <a:t>41152</a:t>
                      </a:r>
                    </a:p>
                  </a:txBody>
                  <a:tcPr marL="0" marR="0" marT="0" marB="0" anchor="b">
                    <a:lnL>
                      <a:noFill/>
                    </a:lnL>
                    <a:lnR>
                      <a:noFill/>
                    </a:lnR>
                    <a:lnT>
                      <a:noFill/>
                    </a:lnT>
                    <a:lnB>
                      <a:noFill/>
                    </a:lnB>
                  </a:tcPr>
                </a:tc>
                <a:tc>
                  <a:txBody>
                    <a:bodyPr/>
                    <a:lstStyle/>
                    <a:p>
                      <a:pPr algn="ctr" fontAlgn="b"/>
                      <a:r>
                        <a:rPr lang="en-US" sz="1200" b="0" i="0" u="none" strike="noStrike">
                          <a:solidFill>
                            <a:srgbClr val="000000"/>
                          </a:solidFill>
                          <a:effectLst/>
                          <a:latin typeface="Calibri"/>
                        </a:rPr>
                        <a:t>970</a:t>
                      </a:r>
                    </a:p>
                  </a:txBody>
                  <a:tcPr marL="0" marR="0" marT="0" marB="0" anchor="b">
                    <a:lnL>
                      <a:noFill/>
                    </a:lnL>
                    <a:lnR>
                      <a:noFill/>
                    </a:lnR>
                    <a:lnT>
                      <a:noFill/>
                    </a:lnT>
                    <a:lnB>
                      <a:noFill/>
                    </a:lnB>
                  </a:tcPr>
                </a:tc>
                <a:tc>
                  <a:txBody>
                    <a:bodyPr/>
                    <a:lstStyle/>
                    <a:p>
                      <a:pPr algn="ctr" fontAlgn="b"/>
                      <a:r>
                        <a:rPr lang="en-US" sz="1200" b="0" i="0" u="none" strike="noStrike" dirty="0">
                          <a:solidFill>
                            <a:srgbClr val="000000"/>
                          </a:solidFill>
                          <a:effectLst/>
                          <a:latin typeface="Calibri"/>
                        </a:rPr>
                        <a:t>95</a:t>
                      </a:r>
                    </a:p>
                  </a:txBody>
                  <a:tcPr marL="0" marR="0" marT="0" marB="0" anchor="b">
                    <a:lnL>
                      <a:noFill/>
                    </a:lnL>
                    <a:lnR>
                      <a:noFill/>
                    </a:lnR>
                    <a:lnT>
                      <a:noFill/>
                    </a:lnT>
                    <a:lnB>
                      <a:noFill/>
                    </a:lnB>
                  </a:tcPr>
                </a:tc>
                <a:tc>
                  <a:txBody>
                    <a:bodyPr/>
                    <a:lstStyle/>
                    <a:p>
                      <a:pPr algn="ctr" fontAlgn="b"/>
                      <a:r>
                        <a:rPr lang="en-US" sz="1200" b="0" i="0" u="none" strike="noStrike" dirty="0">
                          <a:solidFill>
                            <a:srgbClr val="000000"/>
                          </a:solidFill>
                          <a:effectLst/>
                          <a:latin typeface="Calibri"/>
                        </a:rPr>
                        <a:t>368</a:t>
                      </a:r>
                    </a:p>
                  </a:txBody>
                  <a:tcPr marL="0" marR="0" marT="0" marB="0" anchor="b">
                    <a:lnL>
                      <a:noFill/>
                    </a:lnL>
                    <a:lnR>
                      <a:noFill/>
                    </a:lnR>
                    <a:lnT>
                      <a:noFill/>
                    </a:lnT>
                    <a:lnB>
                      <a:noFill/>
                    </a:lnB>
                  </a:tcPr>
                </a:tc>
                <a:tc>
                  <a:txBody>
                    <a:bodyPr/>
                    <a:lstStyle/>
                    <a:p>
                      <a:pPr algn="ctr" fontAlgn="b"/>
                      <a:r>
                        <a:rPr lang="en-US" sz="1200" b="0" i="0" u="none" strike="noStrike" dirty="0">
                          <a:solidFill>
                            <a:srgbClr val="000000"/>
                          </a:solidFill>
                          <a:effectLst/>
                          <a:latin typeface="Calibri"/>
                        </a:rPr>
                        <a:t>42585</a:t>
                      </a:r>
                    </a:p>
                  </a:txBody>
                  <a:tcPr marL="0" marR="0" marT="0" marB="0" anchor="b">
                    <a:lnL>
                      <a:noFill/>
                    </a:lnL>
                    <a:lnR>
                      <a:noFill/>
                    </a:lnR>
                    <a:lnT>
                      <a:noFill/>
                    </a:lnT>
                    <a:lnB>
                      <a:noFill/>
                    </a:lnB>
                  </a:tcPr>
                </a:tc>
              </a:tr>
              <a:tr h="229026">
                <a:tc>
                  <a:txBody>
                    <a:bodyPr/>
                    <a:lstStyle/>
                    <a:p>
                      <a:pPr algn="l" fontAlgn="b"/>
                      <a:r>
                        <a:rPr lang="de-DE" sz="1200" b="1" i="0" u="none" strike="noStrike">
                          <a:solidFill>
                            <a:srgbClr val="000000"/>
                          </a:solidFill>
                          <a:effectLst/>
                          <a:latin typeface="Calibri"/>
                        </a:rPr>
                        <a:t>Endeostigmata</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0" i="0" u="none" strike="noStrike" dirty="0">
                          <a:solidFill>
                            <a:srgbClr val="000000"/>
                          </a:solidFill>
                          <a:effectLst/>
                          <a:latin typeface="Calibri"/>
                        </a:rPr>
                        <a:t>83</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Calibri"/>
                        </a:rPr>
                        <a:t>26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0" i="0" u="none" strike="noStrike">
                          <a:solidFill>
                            <a:srgbClr val="000000"/>
                          </a:solidFill>
                          <a:effectLst/>
                          <a:latin typeface="Calibri"/>
                        </a:rPr>
                        <a:t>14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0" i="0" u="none" strike="noStrike" dirty="0">
                          <a:solidFill>
                            <a:srgbClr val="000000"/>
                          </a:solidFill>
                          <a:effectLst/>
                          <a:latin typeface="Calibri"/>
                        </a:rPr>
                        <a:t>74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0" i="0" u="none" strike="noStrike" dirty="0">
                          <a:solidFill>
                            <a:srgbClr val="000000"/>
                          </a:solidFill>
                          <a:effectLst/>
                          <a:latin typeface="Calibri"/>
                        </a:rPr>
                        <a:t>197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r>
            </a:tbl>
          </a:graphicData>
        </a:graphic>
      </p:graphicFrame>
      <p:sp>
        <p:nvSpPr>
          <p:cNvPr id="14" name="Rectangle 13"/>
          <p:cNvSpPr/>
          <p:nvPr/>
        </p:nvSpPr>
        <p:spPr>
          <a:xfrm>
            <a:off x="2346858" y="2833732"/>
            <a:ext cx="5084209" cy="307777"/>
          </a:xfrm>
          <a:prstGeom prst="rect">
            <a:avLst/>
          </a:prstGeom>
        </p:spPr>
        <p:txBody>
          <a:bodyPr wrap="square">
            <a:spAutoFit/>
          </a:bodyPr>
          <a:lstStyle/>
          <a:p>
            <a:r>
              <a:rPr lang="en-US" sz="1400" b="1" dirty="0" smtClean="0">
                <a:solidFill>
                  <a:schemeClr val="tx1">
                    <a:lumMod val="50000"/>
                    <a:lumOff val="50000"/>
                  </a:schemeClr>
                </a:solidFill>
              </a:rPr>
              <a:t>U/D=Upper/deep soil soil; S/A=Sexual/Asexual</a:t>
            </a:r>
            <a:endParaRPr lang="en-US" sz="1400" b="1" dirty="0">
              <a:solidFill>
                <a:schemeClr val="tx1">
                  <a:lumMod val="50000"/>
                  <a:lumOff val="50000"/>
                </a:schemeClr>
              </a:solidFill>
            </a:endParaRPr>
          </a:p>
        </p:txBody>
      </p:sp>
      <p:sp>
        <p:nvSpPr>
          <p:cNvPr id="19" name="Rectangle 18"/>
          <p:cNvSpPr>
            <a:spLocks noChangeArrowheads="1"/>
          </p:cNvSpPr>
          <p:nvPr/>
        </p:nvSpPr>
        <p:spPr bwMode="auto">
          <a:xfrm>
            <a:off x="9333397" y="1814440"/>
            <a:ext cx="4419600" cy="116955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dirty="0" smtClean="0"/>
              <a:t>Let take a look at the absolute numbers of asexual and sexual lineages across two habitats in </a:t>
            </a:r>
            <a:r>
              <a:rPr lang="en-US" sz="1400" dirty="0" err="1" smtClean="0"/>
              <a:t>Chelicerates</a:t>
            </a:r>
            <a:r>
              <a:rPr lang="en-US" sz="1400" dirty="0" smtClean="0"/>
              <a:t>. </a:t>
            </a:r>
          </a:p>
          <a:p>
            <a:pPr eaLnBrk="0" hangingPunct="0">
              <a:buFont typeface="Symbol" charset="0"/>
              <a:buNone/>
            </a:pPr>
            <a:r>
              <a:rPr lang="en-US" sz="1400" b="0" baseline="0" dirty="0" smtClean="0">
                <a:solidFill>
                  <a:schemeClr val="folHlink"/>
                </a:solidFill>
                <a:latin typeface="Times" charset="0"/>
              </a:rPr>
              <a:t>Sexuals are more frequent at upper soil,</a:t>
            </a:r>
            <a:r>
              <a:rPr lang="en-US" sz="1400" b="0" dirty="0" smtClean="0">
                <a:solidFill>
                  <a:schemeClr val="folHlink"/>
                </a:solidFill>
                <a:latin typeface="Times" charset="0"/>
              </a:rPr>
              <a:t> while they are very rare in deep soil. Oddly, asexual species are prevalent in upper soil in all taxa, except for </a:t>
            </a:r>
            <a:r>
              <a:rPr lang="en-US" sz="1400" dirty="0" err="1" smtClean="0">
                <a:solidFill>
                  <a:schemeClr val="folHlink"/>
                </a:solidFill>
                <a:latin typeface="Times" charset="0"/>
              </a:rPr>
              <a:t>E</a:t>
            </a:r>
            <a:r>
              <a:rPr lang="en-US" sz="1400" b="0" dirty="0" err="1" smtClean="0">
                <a:solidFill>
                  <a:schemeClr val="folHlink"/>
                </a:solidFill>
                <a:latin typeface="Times" charset="0"/>
              </a:rPr>
              <a:t>ndeostigmata</a:t>
            </a:r>
            <a:r>
              <a:rPr lang="en-US" sz="1400" b="0" dirty="0" smtClean="0">
                <a:solidFill>
                  <a:schemeClr val="folHlink"/>
                </a:solidFill>
                <a:latin typeface="Times" charset="0"/>
              </a:rPr>
              <a:t>. </a:t>
            </a:r>
            <a:endParaRPr lang="en-US" sz="1400" b="0" baseline="0" dirty="0">
              <a:solidFill>
                <a:schemeClr val="folHlink"/>
              </a:solidFill>
              <a:latin typeface="Times" charset="0"/>
            </a:endParaRPr>
          </a:p>
        </p:txBody>
      </p:sp>
      <p:graphicFrame>
        <p:nvGraphicFramePr>
          <p:cNvPr id="20" name="Chart 19"/>
          <p:cNvGraphicFramePr>
            <a:graphicFrameLocks/>
          </p:cNvGraphicFramePr>
          <p:nvPr>
            <p:extLst>
              <p:ext uri="{D42A27DB-BD31-4B8C-83A1-F6EECF244321}">
                <p14:modId xmlns:p14="http://schemas.microsoft.com/office/powerpoint/2010/main" val="65232422"/>
              </p:ext>
            </p:extLst>
          </p:nvPr>
        </p:nvGraphicFramePr>
        <p:xfrm>
          <a:off x="1093818" y="3197209"/>
          <a:ext cx="7016851" cy="3475590"/>
        </p:xfrm>
        <a:graphic>
          <a:graphicData uri="http://schemas.openxmlformats.org/drawingml/2006/chart">
            <c:chart xmlns:c="http://schemas.openxmlformats.org/drawingml/2006/chart" xmlns:r="http://schemas.openxmlformats.org/officeDocument/2006/relationships" r:id="rId2"/>
          </a:graphicData>
        </a:graphic>
      </p:graphicFrame>
      <p:cxnSp>
        <p:nvCxnSpPr>
          <p:cNvPr id="21" name="Straight Connector 20"/>
          <p:cNvCxnSpPr/>
          <p:nvPr/>
        </p:nvCxnSpPr>
        <p:spPr>
          <a:xfrm flipH="1">
            <a:off x="5633460" y="4856996"/>
            <a:ext cx="304709" cy="632943"/>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3509426" y="2450776"/>
            <a:ext cx="423360" cy="30497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p:cNvSpPr/>
          <p:nvPr/>
        </p:nvSpPr>
        <p:spPr>
          <a:xfrm rot="16200000">
            <a:off x="-19096" y="4565336"/>
            <a:ext cx="1918051" cy="307777"/>
          </a:xfrm>
          <a:prstGeom prst="rect">
            <a:avLst/>
          </a:prstGeom>
        </p:spPr>
        <p:txBody>
          <a:bodyPr wrap="none">
            <a:spAutoFit/>
          </a:bodyPr>
          <a:lstStyle/>
          <a:p>
            <a:pPr algn="ctr" fontAlgn="b"/>
            <a:r>
              <a:rPr lang="en-US" sz="1400" dirty="0" smtClean="0">
                <a:solidFill>
                  <a:srgbClr val="000000"/>
                </a:solidFill>
              </a:rPr>
              <a:t>Species richness (log10)</a:t>
            </a:r>
            <a:endParaRPr lang="en-US" sz="1400" dirty="0">
              <a:solidFill>
                <a:srgbClr val="000000"/>
              </a:solidFill>
            </a:endParaRPr>
          </a:p>
        </p:txBody>
      </p:sp>
    </p:spTree>
    <p:extLst>
      <p:ext uri="{BB962C8B-B14F-4D97-AF65-F5344CB8AC3E}">
        <p14:creationId xmlns:p14="http://schemas.microsoft.com/office/powerpoint/2010/main" val="14601639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2" name="Title 13"/>
          <p:cNvSpPr>
            <a:spLocks noGrp="1"/>
          </p:cNvSpPr>
          <p:nvPr>
            <p:ph type="ctrTitle"/>
          </p:nvPr>
        </p:nvSpPr>
        <p:spPr>
          <a:xfrm>
            <a:off x="-250548" y="36124"/>
            <a:ext cx="9510969" cy="996489"/>
          </a:xfrm>
        </p:spPr>
        <p:txBody>
          <a:bodyPr>
            <a:normAutofit/>
          </a:bodyPr>
          <a:lstStyle/>
          <a:p>
            <a:r>
              <a:rPr lang="en-US" dirty="0" smtClean="0"/>
              <a:t>Hypotheses</a:t>
            </a:r>
            <a:endParaRPr lang="en-US" dirty="0"/>
          </a:p>
        </p:txBody>
      </p:sp>
      <p:sp>
        <p:nvSpPr>
          <p:cNvPr id="17" name="Subtitle 6"/>
          <p:cNvSpPr txBox="1">
            <a:spLocks/>
          </p:cNvSpPr>
          <p:nvPr/>
        </p:nvSpPr>
        <p:spPr>
          <a:xfrm>
            <a:off x="128779" y="1221455"/>
            <a:ext cx="8824148" cy="525082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400" dirty="0" smtClean="0">
              <a:solidFill>
                <a:schemeClr val="tx1"/>
              </a:solidFill>
            </a:endParaRPr>
          </a:p>
          <a:p>
            <a:pPr marL="342900" indent="-342900" algn="l">
              <a:buFont typeface="Arial"/>
              <a:buChar char="•"/>
            </a:pPr>
            <a:endParaRPr lang="en-US" sz="2400" dirty="0" smtClean="0">
              <a:solidFill>
                <a:schemeClr val="tx1"/>
              </a:solidFill>
            </a:endParaRPr>
          </a:p>
          <a:p>
            <a:pPr marL="342900" indent="-342900" algn="l">
              <a:buFont typeface="Arial"/>
              <a:buChar char="•"/>
            </a:pPr>
            <a:r>
              <a:rPr lang="en-US" sz="2400" b="1" dirty="0" smtClean="0">
                <a:solidFill>
                  <a:schemeClr val="tx1"/>
                </a:solidFill>
              </a:rPr>
              <a:t>H</a:t>
            </a:r>
            <a:r>
              <a:rPr lang="en-US" sz="2400" b="1" baseline="-25000" dirty="0" smtClean="0">
                <a:solidFill>
                  <a:schemeClr val="tx1"/>
                </a:solidFill>
              </a:rPr>
              <a:t>1 </a:t>
            </a:r>
            <a:r>
              <a:rPr lang="en-US" sz="2400" dirty="0" smtClean="0">
                <a:solidFill>
                  <a:schemeClr val="tx1"/>
                </a:solidFill>
              </a:rPr>
              <a:t>In sexuals, diversification </a:t>
            </a:r>
            <a:r>
              <a:rPr lang="en-US" sz="2400" dirty="0">
                <a:solidFill>
                  <a:schemeClr val="tx1"/>
                </a:solidFill>
              </a:rPr>
              <a:t>(speciation minus extinction) rates </a:t>
            </a:r>
            <a:r>
              <a:rPr lang="en-US" sz="2400" dirty="0" smtClean="0">
                <a:solidFill>
                  <a:schemeClr val="tx1"/>
                </a:solidFill>
              </a:rPr>
              <a:t>are lower in deep soil than in upper soil</a:t>
            </a:r>
          </a:p>
          <a:p>
            <a:pPr marL="342900" indent="-342900" algn="l">
              <a:buFont typeface="Arial"/>
              <a:buChar char="•"/>
            </a:pPr>
            <a:endParaRPr lang="en-US" sz="2400" dirty="0" smtClean="0">
              <a:solidFill>
                <a:schemeClr val="tx1"/>
              </a:solidFill>
            </a:endParaRPr>
          </a:p>
          <a:p>
            <a:pPr marL="342900" indent="-342900" algn="l">
              <a:buFont typeface="Arial"/>
              <a:buChar char="•"/>
            </a:pPr>
            <a:r>
              <a:rPr lang="en-US" sz="2400" b="1" dirty="0" smtClean="0">
                <a:solidFill>
                  <a:srgbClr val="000000"/>
                </a:solidFill>
              </a:rPr>
              <a:t>H</a:t>
            </a:r>
            <a:r>
              <a:rPr lang="en-US" sz="2400" b="1" baseline="-25000" dirty="0" smtClean="0">
                <a:solidFill>
                  <a:srgbClr val="000000"/>
                </a:solidFill>
              </a:rPr>
              <a:t>2 </a:t>
            </a:r>
            <a:r>
              <a:rPr lang="en-US" sz="2400" dirty="0" smtClean="0">
                <a:solidFill>
                  <a:schemeClr val="tx1"/>
                </a:solidFill>
              </a:rPr>
              <a:t>In asexuals, diversification rates are higher in deep soil than in upper soil.</a:t>
            </a:r>
            <a:endParaRPr lang="en-US" sz="2400" dirty="0">
              <a:solidFill>
                <a:schemeClr val="tx1"/>
              </a:solidFill>
            </a:endParaRPr>
          </a:p>
        </p:txBody>
      </p:sp>
      <p:sp>
        <p:nvSpPr>
          <p:cNvPr id="6" name="Rectangle 5"/>
          <p:cNvSpPr>
            <a:spLocks noChangeArrowheads="1"/>
          </p:cNvSpPr>
          <p:nvPr/>
        </p:nvSpPr>
        <p:spPr bwMode="auto">
          <a:xfrm>
            <a:off x="9333397" y="1814440"/>
            <a:ext cx="4419600" cy="73866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dirty="0" smtClean="0"/>
              <a:t>Based on our assumptions and empirical data, we propose a hypotheses that includes a subset of two separate </a:t>
            </a:r>
            <a:r>
              <a:rPr lang="en-US" sz="1400" dirty="0" err="1" smtClean="0"/>
              <a:t>subhypotheses</a:t>
            </a:r>
            <a:r>
              <a:rPr lang="en-US" sz="1400" dirty="0" smtClean="0"/>
              <a:t>.</a:t>
            </a:r>
            <a:endParaRPr lang="en-US" sz="1400" b="0" baseline="0" dirty="0">
              <a:solidFill>
                <a:schemeClr val="folHlink"/>
              </a:solidFill>
              <a:latin typeface="Times" charset="0"/>
            </a:endParaRPr>
          </a:p>
        </p:txBody>
      </p:sp>
      <p:sp>
        <p:nvSpPr>
          <p:cNvPr id="2" name="Rectangle 1"/>
          <p:cNvSpPr/>
          <p:nvPr/>
        </p:nvSpPr>
        <p:spPr>
          <a:xfrm>
            <a:off x="835578" y="4978564"/>
            <a:ext cx="7843284" cy="369332"/>
          </a:xfrm>
          <a:prstGeom prst="rect">
            <a:avLst/>
          </a:prstGeom>
        </p:spPr>
        <p:txBody>
          <a:bodyPr wrap="square">
            <a:spAutoFit/>
          </a:bodyPr>
          <a:lstStyle/>
          <a:p>
            <a:r>
              <a:rPr lang="en-US" dirty="0" smtClean="0">
                <a:solidFill>
                  <a:schemeClr val="bg1">
                    <a:lumMod val="50000"/>
                  </a:schemeClr>
                </a:solidFill>
              </a:rPr>
              <a:t>NB. ‘Deep </a:t>
            </a:r>
            <a:r>
              <a:rPr lang="en-US" dirty="0">
                <a:solidFill>
                  <a:schemeClr val="bg1">
                    <a:lumMod val="50000"/>
                  </a:schemeClr>
                </a:solidFill>
              </a:rPr>
              <a:t>soil ≠ </a:t>
            </a:r>
            <a:r>
              <a:rPr lang="en-US" dirty="0" smtClean="0">
                <a:solidFill>
                  <a:schemeClr val="bg1">
                    <a:lumMod val="50000"/>
                  </a:schemeClr>
                </a:solidFill>
              </a:rPr>
              <a:t>sexuality’ is not the </a:t>
            </a:r>
            <a:r>
              <a:rPr lang="en-US" dirty="0">
                <a:solidFill>
                  <a:schemeClr val="bg1">
                    <a:lumMod val="50000"/>
                  </a:schemeClr>
                </a:solidFill>
              </a:rPr>
              <a:t>same as </a:t>
            </a:r>
            <a:r>
              <a:rPr lang="en-US" dirty="0" smtClean="0">
                <a:solidFill>
                  <a:schemeClr val="bg1">
                    <a:lumMod val="50000"/>
                  </a:schemeClr>
                </a:solidFill>
              </a:rPr>
              <a:t>‘Deep </a:t>
            </a:r>
            <a:r>
              <a:rPr lang="en-US" dirty="0">
                <a:solidFill>
                  <a:schemeClr val="bg1">
                    <a:lumMod val="50000"/>
                  </a:schemeClr>
                </a:solidFill>
              </a:rPr>
              <a:t>soil </a:t>
            </a:r>
            <a:r>
              <a:rPr lang="en-US" dirty="0" smtClean="0">
                <a:solidFill>
                  <a:schemeClr val="bg1">
                    <a:lumMod val="50000"/>
                  </a:schemeClr>
                </a:solidFill>
              </a:rPr>
              <a:t>= asexuality’!</a:t>
            </a:r>
            <a:endParaRPr lang="en-US" dirty="0">
              <a:solidFill>
                <a:schemeClr val="bg1">
                  <a:lumMod val="50000"/>
                </a:schemeClr>
              </a:solidFill>
            </a:endParaRPr>
          </a:p>
        </p:txBody>
      </p:sp>
    </p:spTree>
    <p:extLst>
      <p:ext uri="{BB962C8B-B14F-4D97-AF65-F5344CB8AC3E}">
        <p14:creationId xmlns:p14="http://schemas.microsoft.com/office/powerpoint/2010/main" val="412185475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3"/>
          <p:cNvSpPr>
            <a:spLocks noGrp="1"/>
          </p:cNvSpPr>
          <p:nvPr>
            <p:ph type="ctrTitle"/>
          </p:nvPr>
        </p:nvSpPr>
        <p:spPr>
          <a:xfrm>
            <a:off x="-172973" y="55359"/>
            <a:ext cx="9510969" cy="996489"/>
          </a:xfrm>
        </p:spPr>
        <p:txBody>
          <a:bodyPr>
            <a:normAutofit/>
          </a:bodyPr>
          <a:lstStyle/>
          <a:p>
            <a:r>
              <a:rPr lang="en-US" dirty="0" smtClean="0"/>
              <a:t>Hypothesis testing</a:t>
            </a:r>
            <a:endParaRPr lang="en-US" dirty="0"/>
          </a:p>
        </p:txBody>
      </p:sp>
      <p:sp>
        <p:nvSpPr>
          <p:cNvPr id="17" name="Subtitle 6"/>
          <p:cNvSpPr txBox="1">
            <a:spLocks/>
          </p:cNvSpPr>
          <p:nvPr/>
        </p:nvSpPr>
        <p:spPr>
          <a:xfrm>
            <a:off x="162560" y="1036896"/>
            <a:ext cx="6808772" cy="525082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i-FI" sz="2400" dirty="0" err="1" smtClean="0">
                <a:solidFill>
                  <a:srgbClr val="000000"/>
                </a:solidFill>
              </a:rPr>
              <a:t>We</a:t>
            </a:r>
            <a:r>
              <a:rPr lang="fi-FI" sz="2400" dirty="0" smtClean="0">
                <a:solidFill>
                  <a:srgbClr val="000000"/>
                </a:solidFill>
              </a:rPr>
              <a:t> </a:t>
            </a:r>
            <a:r>
              <a:rPr lang="fi-FI" sz="2400" dirty="0" err="1" smtClean="0">
                <a:solidFill>
                  <a:srgbClr val="000000"/>
                </a:solidFill>
              </a:rPr>
              <a:t>have</a:t>
            </a:r>
            <a:r>
              <a:rPr lang="fi-FI" sz="2400" dirty="0" smtClean="0">
                <a:solidFill>
                  <a:srgbClr val="000000"/>
                </a:solidFill>
              </a:rPr>
              <a:t> </a:t>
            </a:r>
            <a:r>
              <a:rPr lang="fi-FI" sz="2400" dirty="0" err="1" smtClean="0">
                <a:solidFill>
                  <a:srgbClr val="000000"/>
                </a:solidFill>
              </a:rPr>
              <a:t>two</a:t>
            </a:r>
            <a:r>
              <a:rPr lang="fi-FI" sz="2400" dirty="0" smtClean="0">
                <a:solidFill>
                  <a:srgbClr val="000000"/>
                </a:solidFill>
              </a:rPr>
              <a:t> </a:t>
            </a:r>
            <a:r>
              <a:rPr lang="fi-FI" sz="2400" dirty="0" err="1" smtClean="0">
                <a:solidFill>
                  <a:srgbClr val="000000"/>
                </a:solidFill>
              </a:rPr>
              <a:t>traits</a:t>
            </a:r>
            <a:r>
              <a:rPr lang="fi-FI" sz="2400" dirty="0" smtClean="0">
                <a:solidFill>
                  <a:srgbClr val="000000"/>
                </a:solidFill>
              </a:rPr>
              <a:t> with 2 </a:t>
            </a:r>
            <a:r>
              <a:rPr lang="fi-FI" sz="2400" dirty="0" err="1" smtClean="0">
                <a:solidFill>
                  <a:srgbClr val="000000"/>
                </a:solidFill>
              </a:rPr>
              <a:t>states</a:t>
            </a:r>
            <a:r>
              <a:rPr lang="fi-FI" sz="2400" dirty="0" smtClean="0">
                <a:solidFill>
                  <a:srgbClr val="000000"/>
                </a:solidFill>
              </a:rPr>
              <a:t> </a:t>
            </a:r>
            <a:r>
              <a:rPr lang="fi-FI" sz="2400" dirty="0" err="1" smtClean="0">
                <a:solidFill>
                  <a:srgbClr val="000000"/>
                </a:solidFill>
              </a:rPr>
              <a:t>each</a:t>
            </a:r>
            <a:r>
              <a:rPr lang="fi-FI" sz="2400" dirty="0" smtClean="0">
                <a:solidFill>
                  <a:srgbClr val="000000"/>
                </a:solidFill>
              </a:rPr>
              <a:t>:</a:t>
            </a:r>
          </a:p>
          <a:p>
            <a:pPr algn="l"/>
            <a:endParaRPr lang="fi-FI" sz="2400" dirty="0" smtClean="0">
              <a:solidFill>
                <a:srgbClr val="000000"/>
              </a:solidFill>
            </a:endParaRPr>
          </a:p>
          <a:p>
            <a:pPr algn="l"/>
            <a:r>
              <a:rPr lang="fi-FI" sz="2400" b="1" dirty="0" smtClean="0">
                <a:solidFill>
                  <a:srgbClr val="000000"/>
                </a:solidFill>
              </a:rPr>
              <a:t>1. Environment</a:t>
            </a:r>
            <a:r>
              <a:rPr lang="fi-FI" sz="2400" dirty="0" smtClean="0">
                <a:solidFill>
                  <a:srgbClr val="000000"/>
                </a:solidFill>
              </a:rPr>
              <a:t>:</a:t>
            </a:r>
          </a:p>
          <a:p>
            <a:pPr marL="342900" indent="-342900" algn="l">
              <a:buFont typeface="Arial"/>
              <a:buChar char="•"/>
            </a:pPr>
            <a:r>
              <a:rPr lang="fi-FI" sz="2400" dirty="0" err="1" smtClean="0">
                <a:solidFill>
                  <a:srgbClr val="000000"/>
                </a:solidFill>
              </a:rPr>
              <a:t>U</a:t>
            </a:r>
            <a:r>
              <a:rPr lang="fi-FI" sz="2400" dirty="0" err="1">
                <a:solidFill>
                  <a:srgbClr val="000000"/>
                </a:solidFill>
              </a:rPr>
              <a:t>=Upper</a:t>
            </a:r>
            <a:r>
              <a:rPr lang="fi-FI" sz="2400" dirty="0">
                <a:solidFill>
                  <a:srgbClr val="000000"/>
                </a:solidFill>
              </a:rPr>
              <a:t> </a:t>
            </a:r>
            <a:r>
              <a:rPr lang="fi-FI" sz="2400" dirty="0" err="1" smtClean="0">
                <a:solidFill>
                  <a:srgbClr val="000000"/>
                </a:solidFill>
              </a:rPr>
              <a:t>soil</a:t>
            </a:r>
            <a:r>
              <a:rPr lang="fi-FI" sz="2400" dirty="0" smtClean="0">
                <a:solidFill>
                  <a:srgbClr val="000000"/>
                </a:solidFill>
              </a:rPr>
              <a:t> (and </a:t>
            </a:r>
            <a:r>
              <a:rPr lang="fi-FI" sz="2400" dirty="0" err="1" smtClean="0">
                <a:solidFill>
                  <a:srgbClr val="000000"/>
                </a:solidFill>
              </a:rPr>
              <a:t>all</a:t>
            </a:r>
            <a:r>
              <a:rPr lang="fi-FI" sz="2400" dirty="0" smtClean="0">
                <a:solidFill>
                  <a:srgbClr val="000000"/>
                </a:solidFill>
              </a:rPr>
              <a:t> </a:t>
            </a:r>
            <a:r>
              <a:rPr lang="fi-FI" sz="2400" dirty="0" err="1" smtClean="0">
                <a:solidFill>
                  <a:srgbClr val="000000"/>
                </a:solidFill>
              </a:rPr>
              <a:t>other</a:t>
            </a:r>
            <a:r>
              <a:rPr lang="fi-FI" sz="2400" dirty="0" smtClean="0">
                <a:solidFill>
                  <a:srgbClr val="000000"/>
                </a:solidFill>
              </a:rPr>
              <a:t> </a:t>
            </a:r>
            <a:r>
              <a:rPr lang="fi-FI" sz="2400" dirty="0" err="1" smtClean="0">
                <a:solidFill>
                  <a:srgbClr val="000000"/>
                </a:solidFill>
              </a:rPr>
              <a:t>habitas</a:t>
            </a:r>
            <a:r>
              <a:rPr lang="fi-FI" sz="2400" dirty="0" smtClean="0">
                <a:solidFill>
                  <a:srgbClr val="000000"/>
                </a:solidFill>
              </a:rPr>
              <a:t>)</a:t>
            </a:r>
            <a:endParaRPr lang="fi-FI" sz="2400" dirty="0">
              <a:solidFill>
                <a:srgbClr val="000000"/>
              </a:solidFill>
            </a:endParaRPr>
          </a:p>
          <a:p>
            <a:pPr marL="342900" indent="-342900" algn="l">
              <a:buFont typeface="Arial"/>
              <a:buChar char="•"/>
            </a:pPr>
            <a:r>
              <a:rPr lang="fi-FI" sz="2400" dirty="0" err="1">
                <a:solidFill>
                  <a:srgbClr val="000000"/>
                </a:solidFill>
              </a:rPr>
              <a:t>D=Deep</a:t>
            </a:r>
            <a:r>
              <a:rPr lang="fi-FI" sz="2400" dirty="0">
                <a:solidFill>
                  <a:srgbClr val="000000"/>
                </a:solidFill>
              </a:rPr>
              <a:t> </a:t>
            </a:r>
            <a:r>
              <a:rPr lang="fi-FI" sz="2400" dirty="0" err="1" smtClean="0">
                <a:solidFill>
                  <a:srgbClr val="000000"/>
                </a:solidFill>
              </a:rPr>
              <a:t>soil</a:t>
            </a:r>
            <a:r>
              <a:rPr lang="fi-FI" sz="2400" dirty="0" smtClean="0">
                <a:solidFill>
                  <a:srgbClr val="000000"/>
                </a:solidFill>
              </a:rPr>
              <a:t>*</a:t>
            </a:r>
          </a:p>
          <a:p>
            <a:pPr algn="l"/>
            <a:r>
              <a:rPr lang="fi-FI" sz="2400" b="1" dirty="0" smtClean="0">
                <a:solidFill>
                  <a:srgbClr val="000000"/>
                </a:solidFill>
              </a:rPr>
              <a:t>2. </a:t>
            </a:r>
            <a:r>
              <a:rPr lang="fi-FI" sz="2400" b="1" dirty="0" err="1" smtClean="0">
                <a:solidFill>
                  <a:srgbClr val="000000"/>
                </a:solidFill>
              </a:rPr>
              <a:t>Sexuality</a:t>
            </a:r>
            <a:r>
              <a:rPr lang="fi-FI" sz="2400" dirty="0" smtClean="0">
                <a:solidFill>
                  <a:srgbClr val="000000"/>
                </a:solidFill>
              </a:rPr>
              <a:t>:</a:t>
            </a:r>
            <a:endParaRPr lang="fi-FI" sz="2400" dirty="0">
              <a:solidFill>
                <a:srgbClr val="000000"/>
              </a:solidFill>
            </a:endParaRPr>
          </a:p>
          <a:p>
            <a:pPr marL="342900" indent="-342900" algn="l">
              <a:buFont typeface="Arial"/>
              <a:buChar char="•"/>
            </a:pPr>
            <a:r>
              <a:rPr lang="fi-FI" sz="2400" dirty="0" err="1">
                <a:solidFill>
                  <a:srgbClr val="000000"/>
                </a:solidFill>
              </a:rPr>
              <a:t>S=Sexual</a:t>
            </a:r>
            <a:endParaRPr lang="fi-FI" sz="2400" dirty="0">
              <a:solidFill>
                <a:srgbClr val="000000"/>
              </a:solidFill>
            </a:endParaRPr>
          </a:p>
          <a:p>
            <a:pPr marL="342900" indent="-342900" algn="l">
              <a:buFont typeface="Arial"/>
              <a:buChar char="•"/>
            </a:pPr>
            <a:r>
              <a:rPr lang="fi-FI" sz="2400" dirty="0" err="1">
                <a:solidFill>
                  <a:srgbClr val="000000"/>
                </a:solidFill>
              </a:rPr>
              <a:t>A=</a:t>
            </a:r>
            <a:r>
              <a:rPr lang="fi-FI" sz="2400" dirty="0" err="1" smtClean="0">
                <a:solidFill>
                  <a:srgbClr val="000000"/>
                </a:solidFill>
              </a:rPr>
              <a:t>Asexual</a:t>
            </a:r>
            <a:endParaRPr lang="fi-FI" sz="2400" dirty="0" smtClean="0">
              <a:solidFill>
                <a:srgbClr val="000000"/>
              </a:solidFill>
            </a:endParaRPr>
          </a:p>
          <a:p>
            <a:pPr algn="l"/>
            <a:endParaRPr lang="fi-FI" sz="2400" dirty="0">
              <a:solidFill>
                <a:srgbClr val="000000"/>
              </a:solidFill>
            </a:endParaRPr>
          </a:p>
          <a:p>
            <a:pPr algn="l"/>
            <a:r>
              <a:rPr lang="fi-FI" sz="2400" dirty="0" err="1" smtClean="0">
                <a:solidFill>
                  <a:srgbClr val="000000"/>
                </a:solidFill>
              </a:rPr>
              <a:t>Hence</a:t>
            </a:r>
            <a:r>
              <a:rPr lang="fi-FI" sz="2400" dirty="0" smtClean="0">
                <a:solidFill>
                  <a:srgbClr val="000000"/>
                </a:solidFill>
              </a:rPr>
              <a:t> a </a:t>
            </a:r>
            <a:r>
              <a:rPr lang="fi-FI" sz="2400" dirty="0" err="1" smtClean="0">
                <a:solidFill>
                  <a:srgbClr val="000000"/>
                </a:solidFill>
              </a:rPr>
              <a:t>four-state</a:t>
            </a:r>
            <a:r>
              <a:rPr lang="fi-FI" sz="2400" dirty="0" smtClean="0">
                <a:solidFill>
                  <a:srgbClr val="000000"/>
                </a:solidFill>
              </a:rPr>
              <a:t> </a:t>
            </a:r>
            <a:r>
              <a:rPr lang="fi-FI" sz="2400" dirty="0" err="1" smtClean="0">
                <a:solidFill>
                  <a:srgbClr val="000000"/>
                </a:solidFill>
              </a:rPr>
              <a:t>matrix</a:t>
            </a:r>
            <a:r>
              <a:rPr lang="fi-FI" sz="2400" dirty="0" smtClean="0">
                <a:solidFill>
                  <a:srgbClr val="000000"/>
                </a:solidFill>
              </a:rPr>
              <a:t> </a:t>
            </a:r>
            <a:r>
              <a:rPr lang="fi-FI" sz="2400" dirty="0" err="1" smtClean="0">
                <a:solidFill>
                  <a:srgbClr val="000000"/>
                </a:solidFill>
              </a:rPr>
              <a:t>can</a:t>
            </a:r>
            <a:r>
              <a:rPr lang="fi-FI" sz="2400" dirty="0" smtClean="0">
                <a:solidFill>
                  <a:srgbClr val="000000"/>
                </a:solidFill>
              </a:rPr>
              <a:t> </a:t>
            </a:r>
            <a:r>
              <a:rPr lang="fi-FI" sz="2400" dirty="0" err="1" smtClean="0">
                <a:solidFill>
                  <a:srgbClr val="000000"/>
                </a:solidFill>
              </a:rPr>
              <a:t>be</a:t>
            </a:r>
            <a:r>
              <a:rPr lang="fi-FI" sz="2400" dirty="0" smtClean="0">
                <a:solidFill>
                  <a:srgbClr val="000000"/>
                </a:solidFill>
              </a:rPr>
              <a:t> </a:t>
            </a:r>
            <a:r>
              <a:rPr lang="fi-FI" sz="2400" dirty="0" err="1" smtClean="0">
                <a:solidFill>
                  <a:srgbClr val="000000"/>
                </a:solidFill>
              </a:rPr>
              <a:t>constucted</a:t>
            </a:r>
            <a:r>
              <a:rPr lang="fi-FI" sz="2400" dirty="0" smtClean="0">
                <a:solidFill>
                  <a:srgbClr val="000000"/>
                </a:solidFill>
              </a:rPr>
              <a:t>, </a:t>
            </a:r>
          </a:p>
          <a:p>
            <a:pPr algn="l"/>
            <a:r>
              <a:rPr lang="fi-FI" sz="2400" dirty="0" err="1" smtClean="0">
                <a:solidFill>
                  <a:srgbClr val="000000"/>
                </a:solidFill>
              </a:rPr>
              <a:t>allowing</a:t>
            </a:r>
            <a:r>
              <a:rPr lang="fi-FI" sz="2400" dirty="0" smtClean="0">
                <a:solidFill>
                  <a:srgbClr val="000000"/>
                </a:solidFill>
              </a:rPr>
              <a:t> for </a:t>
            </a:r>
            <a:r>
              <a:rPr lang="fi-FI" sz="2400" dirty="0" err="1" smtClean="0">
                <a:solidFill>
                  <a:srgbClr val="000000"/>
                </a:solidFill>
              </a:rPr>
              <a:t>transitions</a:t>
            </a:r>
            <a:r>
              <a:rPr lang="fi-FI" sz="2400" dirty="0" smtClean="0">
                <a:solidFill>
                  <a:srgbClr val="000000"/>
                </a:solidFill>
              </a:rPr>
              <a:t> </a:t>
            </a:r>
            <a:r>
              <a:rPr lang="fi-FI" sz="2400" dirty="0" err="1" smtClean="0">
                <a:solidFill>
                  <a:srgbClr val="000000"/>
                </a:solidFill>
              </a:rPr>
              <a:t>between</a:t>
            </a:r>
            <a:r>
              <a:rPr lang="fi-FI" sz="2400" dirty="0" smtClean="0">
                <a:solidFill>
                  <a:srgbClr val="000000"/>
                </a:solidFill>
              </a:rPr>
              <a:t> </a:t>
            </a:r>
            <a:r>
              <a:rPr lang="fi-FI" sz="2400" dirty="0" err="1" smtClean="0">
                <a:solidFill>
                  <a:srgbClr val="000000"/>
                </a:solidFill>
              </a:rPr>
              <a:t>any</a:t>
            </a:r>
            <a:r>
              <a:rPr lang="fi-FI" sz="2400" dirty="0" smtClean="0">
                <a:solidFill>
                  <a:srgbClr val="000000"/>
                </a:solidFill>
              </a:rPr>
              <a:t> </a:t>
            </a:r>
            <a:r>
              <a:rPr lang="fi-FI" sz="2400" dirty="0" err="1" smtClean="0">
                <a:solidFill>
                  <a:srgbClr val="000000"/>
                </a:solidFill>
              </a:rPr>
              <a:t>state</a:t>
            </a:r>
            <a:endParaRPr lang="fi-FI" sz="2400" dirty="0">
              <a:solidFill>
                <a:srgbClr val="000000"/>
              </a:solidFill>
            </a:endParaRPr>
          </a:p>
        </p:txBody>
      </p:sp>
      <p:sp>
        <p:nvSpPr>
          <p:cNvPr id="4" name="Rectangle 3"/>
          <p:cNvSpPr/>
          <p:nvPr/>
        </p:nvSpPr>
        <p:spPr>
          <a:xfrm>
            <a:off x="459784" y="5880834"/>
            <a:ext cx="5125860" cy="307777"/>
          </a:xfrm>
          <a:prstGeom prst="rect">
            <a:avLst/>
          </a:prstGeom>
        </p:spPr>
        <p:txBody>
          <a:bodyPr wrap="none">
            <a:spAutoFit/>
          </a:bodyPr>
          <a:lstStyle/>
          <a:p>
            <a:r>
              <a:rPr lang="fi-FI" sz="1400" dirty="0" smtClean="0">
                <a:solidFill>
                  <a:srgbClr val="000000"/>
                </a:solidFill>
              </a:rPr>
              <a:t>* </a:t>
            </a:r>
            <a:r>
              <a:rPr lang="fi-FI" sz="1400" dirty="0" err="1" smtClean="0">
                <a:solidFill>
                  <a:srgbClr val="000000"/>
                </a:solidFill>
              </a:rPr>
              <a:t>mineral</a:t>
            </a:r>
            <a:r>
              <a:rPr lang="fi-FI" sz="1400" dirty="0" smtClean="0">
                <a:solidFill>
                  <a:srgbClr val="000000"/>
                </a:solidFill>
              </a:rPr>
              <a:t> </a:t>
            </a:r>
            <a:r>
              <a:rPr lang="fi-FI" sz="1400" dirty="0" err="1" smtClean="0">
                <a:solidFill>
                  <a:srgbClr val="000000"/>
                </a:solidFill>
              </a:rPr>
              <a:t>regolith</a:t>
            </a:r>
            <a:r>
              <a:rPr lang="fi-FI" sz="1400" dirty="0" smtClean="0">
                <a:solidFill>
                  <a:srgbClr val="000000"/>
                </a:solidFill>
              </a:rPr>
              <a:t> (</a:t>
            </a:r>
            <a:r>
              <a:rPr lang="fi-FI" sz="1400" dirty="0" err="1" smtClean="0">
                <a:solidFill>
                  <a:srgbClr val="000000"/>
                </a:solidFill>
              </a:rPr>
              <a:t>very</a:t>
            </a:r>
            <a:r>
              <a:rPr lang="fi-FI" sz="1400" dirty="0" smtClean="0">
                <a:solidFill>
                  <a:srgbClr val="000000"/>
                </a:solidFill>
              </a:rPr>
              <a:t> </a:t>
            </a:r>
            <a:r>
              <a:rPr lang="fi-FI" sz="1400" dirty="0" err="1" smtClean="0">
                <a:solidFill>
                  <a:srgbClr val="000000"/>
                </a:solidFill>
              </a:rPr>
              <a:t>low</a:t>
            </a:r>
            <a:r>
              <a:rPr lang="fi-FI" sz="1400" dirty="0" smtClean="0">
                <a:solidFill>
                  <a:srgbClr val="000000"/>
                </a:solidFill>
              </a:rPr>
              <a:t> </a:t>
            </a:r>
            <a:r>
              <a:rPr lang="fi-FI" sz="1400" dirty="0" err="1" smtClean="0">
                <a:solidFill>
                  <a:srgbClr val="000000"/>
                </a:solidFill>
              </a:rPr>
              <a:t>organic</a:t>
            </a:r>
            <a:r>
              <a:rPr lang="fi-FI" sz="1400" dirty="0" smtClean="0">
                <a:solidFill>
                  <a:srgbClr val="000000"/>
                </a:solidFill>
              </a:rPr>
              <a:t> </a:t>
            </a:r>
            <a:r>
              <a:rPr lang="fi-FI" sz="1400" dirty="0" err="1" smtClean="0">
                <a:solidFill>
                  <a:srgbClr val="000000"/>
                </a:solidFill>
              </a:rPr>
              <a:t>content</a:t>
            </a:r>
            <a:r>
              <a:rPr lang="fi-FI" sz="1400" dirty="0" smtClean="0">
                <a:solidFill>
                  <a:srgbClr val="000000"/>
                </a:solidFill>
              </a:rPr>
              <a:t>). </a:t>
            </a:r>
            <a:r>
              <a:rPr lang="fi-FI" sz="1400" dirty="0" err="1" smtClean="0">
                <a:solidFill>
                  <a:srgbClr val="000000"/>
                </a:solidFill>
              </a:rPr>
              <a:t>Typically</a:t>
            </a:r>
            <a:r>
              <a:rPr lang="fi-FI" sz="1400" dirty="0" smtClean="0">
                <a:solidFill>
                  <a:srgbClr val="000000"/>
                </a:solidFill>
              </a:rPr>
              <a:t> </a:t>
            </a:r>
            <a:r>
              <a:rPr lang="fi-FI" sz="1400" dirty="0" err="1" smtClean="0">
                <a:solidFill>
                  <a:srgbClr val="000000"/>
                </a:solidFill>
              </a:rPr>
              <a:t>below</a:t>
            </a:r>
            <a:r>
              <a:rPr lang="fi-FI" sz="1400" dirty="0" smtClean="0">
                <a:solidFill>
                  <a:srgbClr val="000000"/>
                </a:solidFill>
              </a:rPr>
              <a:t> 30 cm </a:t>
            </a:r>
            <a:endParaRPr lang="en-US" sz="1400" dirty="0"/>
          </a:p>
        </p:txBody>
      </p:sp>
      <p:grpSp>
        <p:nvGrpSpPr>
          <p:cNvPr id="33" name="Group 32"/>
          <p:cNvGrpSpPr/>
          <p:nvPr/>
        </p:nvGrpSpPr>
        <p:grpSpPr>
          <a:xfrm>
            <a:off x="6567424" y="1277733"/>
            <a:ext cx="1911096" cy="4288536"/>
            <a:chOff x="7278624" y="1277733"/>
            <a:chExt cx="1911096" cy="4288536"/>
          </a:xfrm>
        </p:grpSpPr>
        <p:grpSp>
          <p:nvGrpSpPr>
            <p:cNvPr id="13" name="Group 12"/>
            <p:cNvGrpSpPr/>
            <p:nvPr/>
          </p:nvGrpSpPr>
          <p:grpSpPr>
            <a:xfrm>
              <a:off x="7278624" y="1277733"/>
              <a:ext cx="1911096" cy="4288536"/>
              <a:chOff x="606052" y="1081883"/>
              <a:chExt cx="1911096" cy="4288536"/>
            </a:xfrm>
          </p:grpSpPr>
          <p:pic>
            <p:nvPicPr>
              <p:cNvPr id="14" name="Picture 13" descr="Soil_profile_in_mature_forest.jpg"/>
              <p:cNvPicPr>
                <a:picLocks noChangeAspect="1"/>
              </p:cNvPicPr>
              <p:nvPr/>
            </p:nvPicPr>
            <p:blipFill rotWithShape="1">
              <a:blip r:embed="rId2">
                <a:extLst>
                  <a:ext uri="{28A0092B-C50C-407E-A947-70E740481C1C}">
                    <a14:useLocalDpi xmlns:a14="http://schemas.microsoft.com/office/drawing/2010/main" val="0"/>
                  </a:ext>
                </a:extLst>
              </a:blip>
              <a:srcRect l="35299" t="1541" r="42201" b="60291"/>
              <a:stretch/>
            </p:blipFill>
            <p:spPr>
              <a:xfrm>
                <a:off x="606052" y="1081883"/>
                <a:ext cx="1911096" cy="4288536"/>
              </a:xfrm>
              <a:prstGeom prst="rect">
                <a:avLst/>
              </a:prstGeom>
            </p:spPr>
          </p:pic>
          <p:sp>
            <p:nvSpPr>
              <p:cNvPr id="18" name="TextBox 17"/>
              <p:cNvSpPr txBox="1"/>
              <p:nvPr/>
            </p:nvSpPr>
            <p:spPr>
              <a:xfrm>
                <a:off x="933654" y="1644808"/>
                <a:ext cx="1143387" cy="369332"/>
              </a:xfrm>
              <a:prstGeom prst="rect">
                <a:avLst/>
              </a:prstGeom>
              <a:solidFill>
                <a:schemeClr val="bg1">
                  <a:alpha val="61000"/>
                </a:schemeClr>
              </a:solidFill>
            </p:spPr>
            <p:txBody>
              <a:bodyPr wrap="none" rtlCol="0">
                <a:spAutoFit/>
              </a:bodyPr>
              <a:lstStyle/>
              <a:p>
                <a:r>
                  <a:rPr lang="en-US" dirty="0">
                    <a:solidFill>
                      <a:srgbClr val="0000FF"/>
                    </a:solidFill>
                  </a:rPr>
                  <a:t>Upper soil</a:t>
                </a:r>
              </a:p>
            </p:txBody>
          </p:sp>
          <p:sp>
            <p:nvSpPr>
              <p:cNvPr id="19" name="TextBox 18"/>
              <p:cNvSpPr txBox="1"/>
              <p:nvPr/>
            </p:nvSpPr>
            <p:spPr>
              <a:xfrm>
                <a:off x="1009960" y="3947638"/>
                <a:ext cx="1067081" cy="369332"/>
              </a:xfrm>
              <a:prstGeom prst="rect">
                <a:avLst/>
              </a:prstGeom>
              <a:solidFill>
                <a:schemeClr val="bg1">
                  <a:alpha val="48000"/>
                </a:schemeClr>
              </a:solidFill>
            </p:spPr>
            <p:txBody>
              <a:bodyPr wrap="none" rtlCol="0">
                <a:spAutoFit/>
              </a:bodyPr>
              <a:lstStyle/>
              <a:p>
                <a:r>
                  <a:rPr lang="en-US" dirty="0" smtClean="0">
                    <a:solidFill>
                      <a:srgbClr val="0000FF"/>
                    </a:solidFill>
                  </a:rPr>
                  <a:t>Deep Soil</a:t>
                </a:r>
                <a:endParaRPr lang="en-US" dirty="0">
                  <a:solidFill>
                    <a:srgbClr val="0000FF"/>
                  </a:solidFill>
                </a:endParaRPr>
              </a:p>
            </p:txBody>
          </p:sp>
        </p:grpSp>
        <p:cxnSp>
          <p:nvCxnSpPr>
            <p:cNvPr id="29" name="Straight Connector 28"/>
            <p:cNvCxnSpPr/>
            <p:nvPr/>
          </p:nvCxnSpPr>
          <p:spPr>
            <a:xfrm>
              <a:off x="7280746" y="3177860"/>
              <a:ext cx="1908974" cy="0"/>
            </a:xfrm>
            <a:prstGeom prst="line">
              <a:avLst/>
            </a:prstGeom>
            <a:ln w="57150" cap="flat">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997735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2" name="Title 13"/>
          <p:cNvSpPr>
            <a:spLocks noGrp="1"/>
          </p:cNvSpPr>
          <p:nvPr>
            <p:ph type="ctrTitle"/>
          </p:nvPr>
        </p:nvSpPr>
        <p:spPr>
          <a:xfrm>
            <a:off x="-250548" y="-60960"/>
            <a:ext cx="9510969" cy="996489"/>
          </a:xfrm>
        </p:spPr>
        <p:txBody>
          <a:bodyPr>
            <a:normAutofit/>
          </a:bodyPr>
          <a:lstStyle/>
          <a:p>
            <a:r>
              <a:rPr lang="en-US" dirty="0" smtClean="0"/>
              <a:t>Cost of Sex</a:t>
            </a:r>
            <a:endParaRPr lang="en-US" dirty="0"/>
          </a:p>
        </p:txBody>
      </p:sp>
      <p:sp>
        <p:nvSpPr>
          <p:cNvPr id="17" name="Subtitle 6"/>
          <p:cNvSpPr txBox="1">
            <a:spLocks/>
          </p:cNvSpPr>
          <p:nvPr/>
        </p:nvSpPr>
        <p:spPr>
          <a:xfrm>
            <a:off x="128779" y="638782"/>
            <a:ext cx="8824148" cy="604515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400" dirty="0" smtClean="0">
              <a:solidFill>
                <a:schemeClr val="tx1"/>
              </a:solidFill>
            </a:endParaRPr>
          </a:p>
          <a:p>
            <a:pPr marL="342900" indent="-342900" algn="l">
              <a:buFont typeface="Arial"/>
              <a:buChar char="•"/>
            </a:pPr>
            <a:r>
              <a:rPr lang="en-US" sz="2400" dirty="0" smtClean="0">
                <a:solidFill>
                  <a:schemeClr val="tx1"/>
                </a:solidFill>
              </a:rPr>
              <a:t>recombination </a:t>
            </a:r>
            <a:r>
              <a:rPr lang="en-US" sz="2400" dirty="0">
                <a:solidFill>
                  <a:schemeClr val="tx1"/>
                </a:solidFill>
              </a:rPr>
              <a:t>(breakup of </a:t>
            </a:r>
            <a:r>
              <a:rPr lang="en-US" sz="2400" dirty="0" smtClean="0">
                <a:solidFill>
                  <a:schemeClr val="tx1"/>
                </a:solidFill>
              </a:rPr>
              <a:t>favorable </a:t>
            </a:r>
            <a:r>
              <a:rPr lang="en-US" sz="2400" dirty="0">
                <a:solidFill>
                  <a:schemeClr val="tx1"/>
                </a:solidFill>
              </a:rPr>
              <a:t>combinations of alleles);</a:t>
            </a:r>
          </a:p>
          <a:p>
            <a:pPr marL="342900" indent="-342900" algn="l">
              <a:buFont typeface="Arial"/>
              <a:buChar char="•"/>
            </a:pPr>
            <a:r>
              <a:rPr lang="en-US" sz="2400" dirty="0" smtClean="0">
                <a:solidFill>
                  <a:schemeClr val="tx1"/>
                </a:solidFill>
              </a:rPr>
              <a:t>fertilization (density dependence and </a:t>
            </a:r>
            <a:r>
              <a:rPr lang="en-US" sz="2400" dirty="0">
                <a:solidFill>
                  <a:schemeClr val="tx1"/>
                </a:solidFill>
              </a:rPr>
              <a:t>risk </a:t>
            </a:r>
            <a:r>
              <a:rPr lang="en-US" sz="2400" dirty="0" smtClean="0">
                <a:solidFill>
                  <a:schemeClr val="tx1"/>
                </a:solidFill>
              </a:rPr>
              <a:t>to disease/predator exposure)</a:t>
            </a:r>
            <a:r>
              <a:rPr lang="en-US" sz="2400" dirty="0">
                <a:solidFill>
                  <a:schemeClr val="tx1"/>
                </a:solidFill>
              </a:rPr>
              <a:t>;</a:t>
            </a:r>
          </a:p>
          <a:p>
            <a:pPr marL="342900" indent="-342900" algn="l">
              <a:buFont typeface="Arial"/>
              <a:buChar char="•"/>
            </a:pPr>
            <a:r>
              <a:rPr lang="en-US" sz="2400" dirty="0" smtClean="0">
                <a:solidFill>
                  <a:schemeClr val="tx1"/>
                </a:solidFill>
              </a:rPr>
              <a:t>cost </a:t>
            </a:r>
            <a:r>
              <a:rPr lang="en-US" sz="2400" dirty="0">
                <a:solidFill>
                  <a:schemeClr val="tx1"/>
                </a:solidFill>
              </a:rPr>
              <a:t>of </a:t>
            </a:r>
            <a:r>
              <a:rPr lang="en-US" sz="2400" dirty="0" smtClean="0">
                <a:solidFill>
                  <a:schemeClr val="tx1"/>
                </a:solidFill>
              </a:rPr>
              <a:t>producing males </a:t>
            </a:r>
            <a:r>
              <a:rPr lang="en-US" sz="2400" dirty="0">
                <a:solidFill>
                  <a:schemeClr val="tx1"/>
                </a:solidFill>
              </a:rPr>
              <a:t>and </a:t>
            </a:r>
            <a:r>
              <a:rPr lang="en-US" sz="2400" dirty="0" smtClean="0">
                <a:solidFill>
                  <a:schemeClr val="tx1"/>
                </a:solidFill>
              </a:rPr>
              <a:t>‘genome </a:t>
            </a:r>
            <a:r>
              <a:rPr lang="en-US" sz="2400" dirty="0">
                <a:solidFill>
                  <a:schemeClr val="tx1"/>
                </a:solidFill>
              </a:rPr>
              <a:t>dilution’ </a:t>
            </a:r>
            <a:r>
              <a:rPr lang="en-US" sz="2400" dirty="0" smtClean="0">
                <a:solidFill>
                  <a:schemeClr val="tx1"/>
                </a:solidFill>
              </a:rPr>
              <a:t>(</a:t>
            </a:r>
            <a:r>
              <a:rPr lang="en-US" sz="2400" dirty="0">
                <a:solidFill>
                  <a:schemeClr val="tx1"/>
                </a:solidFill>
              </a:rPr>
              <a:t>a sexual parent transmits only 50% of its genes to the offspring); </a:t>
            </a:r>
          </a:p>
          <a:p>
            <a:pPr marL="342900" indent="-342900" algn="l">
              <a:buFont typeface="Arial"/>
              <a:buChar char="•"/>
            </a:pPr>
            <a:r>
              <a:rPr lang="en-US" sz="2400" dirty="0" smtClean="0">
                <a:solidFill>
                  <a:schemeClr val="tx1"/>
                </a:solidFill>
              </a:rPr>
              <a:t>costs </a:t>
            </a:r>
            <a:r>
              <a:rPr lang="en-US" sz="2400" dirty="0">
                <a:solidFill>
                  <a:schemeClr val="tx1"/>
                </a:solidFill>
              </a:rPr>
              <a:t>of sexual </a:t>
            </a:r>
            <a:r>
              <a:rPr lang="en-US" sz="2400" dirty="0" smtClean="0">
                <a:solidFill>
                  <a:schemeClr val="tx1"/>
                </a:solidFill>
              </a:rPr>
              <a:t>selection</a:t>
            </a:r>
          </a:p>
          <a:p>
            <a:pPr marL="342900" indent="-342900" algn="l">
              <a:buFont typeface="Arial"/>
              <a:buChar char="•"/>
            </a:pPr>
            <a:r>
              <a:rPr lang="en-US" sz="2400" dirty="0" smtClean="0">
                <a:solidFill>
                  <a:schemeClr val="tx1"/>
                </a:solidFill>
              </a:rPr>
              <a:t>transposable elements (parasitic DNA) </a:t>
            </a:r>
          </a:p>
          <a:p>
            <a:pPr marL="342900" indent="-342900" algn="l">
              <a:buFont typeface="Arial"/>
              <a:buChar char="•"/>
            </a:pPr>
            <a:r>
              <a:rPr lang="en-US" sz="2400" dirty="0" err="1" smtClean="0">
                <a:solidFill>
                  <a:schemeClr val="tx1"/>
                </a:solidFill>
              </a:rPr>
              <a:t>etc</a:t>
            </a:r>
            <a:r>
              <a:rPr lang="en-US" sz="2400" dirty="0" smtClean="0">
                <a:solidFill>
                  <a:schemeClr val="tx1"/>
                </a:solidFill>
              </a:rPr>
              <a:t> … </a:t>
            </a:r>
            <a:r>
              <a:rPr lang="en-US" sz="2400" dirty="0" err="1" smtClean="0">
                <a:solidFill>
                  <a:schemeClr val="tx1"/>
                </a:solidFill>
              </a:rPr>
              <a:t>etc</a:t>
            </a:r>
            <a:r>
              <a:rPr lang="en-US" sz="2400" dirty="0" smtClean="0">
                <a:solidFill>
                  <a:schemeClr val="tx1"/>
                </a:solidFill>
              </a:rPr>
              <a:t> …</a:t>
            </a:r>
          </a:p>
          <a:p>
            <a:pPr marL="342900" indent="-342900" algn="l">
              <a:buFont typeface="Arial"/>
              <a:buChar char="•"/>
            </a:pPr>
            <a:endParaRPr lang="en-US" sz="2400" dirty="0">
              <a:solidFill>
                <a:schemeClr val="tx1"/>
              </a:solidFill>
            </a:endParaRPr>
          </a:p>
          <a:p>
            <a:pPr algn="l"/>
            <a:r>
              <a:rPr lang="en-US" sz="2400" dirty="0" smtClean="0">
                <a:solidFill>
                  <a:schemeClr val="tx1"/>
                </a:solidFill>
              </a:rPr>
              <a:t>Despite those costs, sex prevails in metazoan lineages, and asexuals are rare. Why? There is no simple answer. Perhaps it is a combination of </a:t>
            </a:r>
            <a:r>
              <a:rPr lang="en-US" sz="2400" dirty="0">
                <a:solidFill>
                  <a:schemeClr val="tx1"/>
                </a:solidFill>
              </a:rPr>
              <a:t>genetic and ecological </a:t>
            </a:r>
            <a:r>
              <a:rPr lang="en-US" sz="2400" dirty="0" smtClean="0">
                <a:solidFill>
                  <a:schemeClr val="tx1"/>
                </a:solidFill>
              </a:rPr>
              <a:t>forces.</a:t>
            </a:r>
          </a:p>
          <a:p>
            <a:pPr algn="l"/>
            <a:endParaRPr lang="en-US" sz="2400" dirty="0">
              <a:solidFill>
                <a:schemeClr val="tx1"/>
              </a:solidFill>
            </a:endParaRPr>
          </a:p>
          <a:p>
            <a:pPr algn="l"/>
            <a:endParaRPr lang="en-US" sz="2400" dirty="0">
              <a:solidFill>
                <a:schemeClr val="tx1"/>
              </a:solidFill>
            </a:endParaRPr>
          </a:p>
        </p:txBody>
      </p:sp>
    </p:spTree>
    <p:extLst>
      <p:ext uri="{BB962C8B-B14F-4D97-AF65-F5344CB8AC3E}">
        <p14:creationId xmlns:p14="http://schemas.microsoft.com/office/powerpoint/2010/main" val="4667412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a:xfrm>
            <a:off x="2671215" y="-349"/>
            <a:ext cx="4006225" cy="584776"/>
          </a:xfrm>
          <a:prstGeom prst="rect">
            <a:avLst/>
          </a:prstGeom>
        </p:spPr>
        <p:txBody>
          <a:bodyPr wrap="none">
            <a:spAutoFit/>
          </a:bodyPr>
          <a:lstStyle/>
          <a:p>
            <a:r>
              <a:rPr lang="en-US" sz="3200" b="1" dirty="0" smtClean="0"/>
              <a:t>Character state matrix</a:t>
            </a:r>
            <a:endParaRPr lang="en-US" sz="3200" dirty="0"/>
          </a:p>
        </p:txBody>
      </p:sp>
      <p:grpSp>
        <p:nvGrpSpPr>
          <p:cNvPr id="37" name="Group 36"/>
          <p:cNvGrpSpPr/>
          <p:nvPr/>
        </p:nvGrpSpPr>
        <p:grpSpPr>
          <a:xfrm>
            <a:off x="1638793" y="879910"/>
            <a:ext cx="5845581" cy="5587720"/>
            <a:chOff x="1177018" y="881679"/>
            <a:chExt cx="5845581" cy="5587720"/>
          </a:xfrm>
        </p:grpSpPr>
        <p:grpSp>
          <p:nvGrpSpPr>
            <p:cNvPr id="19" name="Group 18"/>
            <p:cNvGrpSpPr/>
            <p:nvPr/>
          </p:nvGrpSpPr>
          <p:grpSpPr>
            <a:xfrm>
              <a:off x="1177018" y="881679"/>
              <a:ext cx="5845581" cy="4099680"/>
              <a:chOff x="1633623" y="1143000"/>
              <a:chExt cx="5845581" cy="4099680"/>
            </a:xfrm>
          </p:grpSpPr>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8" name="Connector 7"/>
              <p:cNvSpPr/>
              <p:nvPr/>
            </p:nvSpPr>
            <p:spPr>
              <a:xfrm>
                <a:off x="2113169"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Connector 11"/>
              <p:cNvSpPr/>
              <p:nvPr/>
            </p:nvSpPr>
            <p:spPr>
              <a:xfrm>
                <a:off x="6176762"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Connector 13"/>
              <p:cNvSpPr/>
              <p:nvPr/>
            </p:nvSpPr>
            <p:spPr>
              <a:xfrm>
                <a:off x="2113169"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Connector 15"/>
              <p:cNvSpPr/>
              <p:nvPr/>
            </p:nvSpPr>
            <p:spPr>
              <a:xfrm>
                <a:off x="6176762"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Arrow Connector 5"/>
              <p:cNvCxnSpPr>
                <a:stCxn id="8" idx="2"/>
                <a:endCxn id="14" idx="2"/>
              </p:cNvCxnSpPr>
              <p:nvPr/>
            </p:nvCxnSpPr>
            <p:spPr>
              <a:xfrm>
                <a:off x="2113169" y="1998980"/>
                <a:ext cx="0" cy="279538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0"/>
                <a:endCxn id="8" idx="4"/>
              </p:cNvCxnSpPr>
              <p:nvPr/>
            </p:nvCxnSpPr>
            <p:spPr>
              <a:xfrm flipV="1">
                <a:off x="2524649" y="2410460"/>
                <a:ext cx="0" cy="197242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2" idx="4"/>
              </p:cNvCxnSpPr>
              <p:nvPr/>
            </p:nvCxnSpPr>
            <p:spPr>
              <a:xfrm flipH="1">
                <a:off x="6573624" y="2410460"/>
                <a:ext cx="14618" cy="200798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6"/>
                <a:endCxn id="12" idx="6"/>
              </p:cNvCxnSpPr>
              <p:nvPr/>
            </p:nvCxnSpPr>
            <p:spPr>
              <a:xfrm flipV="1">
                <a:off x="6999722" y="1998980"/>
                <a:ext cx="0" cy="279538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2" idx="2"/>
                <a:endCxn id="8" idx="6"/>
              </p:cNvCxnSpPr>
              <p:nvPr/>
            </p:nvCxnSpPr>
            <p:spPr>
              <a:xfrm flipH="1">
                <a:off x="2936129" y="1998980"/>
                <a:ext cx="3240633"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8" idx="0"/>
              </p:cNvCxnSpPr>
              <p:nvPr/>
            </p:nvCxnSpPr>
            <p:spPr>
              <a:xfrm>
                <a:off x="2524649" y="1587500"/>
                <a:ext cx="3914251"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4" idx="4"/>
                <a:endCxn id="16" idx="4"/>
              </p:cNvCxnSpPr>
              <p:nvPr/>
            </p:nvCxnSpPr>
            <p:spPr>
              <a:xfrm>
                <a:off x="2524649" y="5205848"/>
                <a:ext cx="4063593"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6" idx="2"/>
              </p:cNvCxnSpPr>
              <p:nvPr/>
            </p:nvCxnSpPr>
            <p:spPr>
              <a:xfrm flipH="1" flipV="1">
                <a:off x="2936130" y="4776576"/>
                <a:ext cx="3240632" cy="17792"/>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6" idx="0"/>
                <a:endCxn id="8" idx="6"/>
              </p:cNvCxnSpPr>
              <p:nvPr/>
            </p:nvCxnSpPr>
            <p:spPr>
              <a:xfrm flipH="1" flipV="1">
                <a:off x="2936129" y="199898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8" idx="4"/>
                <a:endCxn id="16" idx="2"/>
              </p:cNvCxnSpPr>
              <p:nvPr/>
            </p:nvCxnSpPr>
            <p:spPr>
              <a:xfrm>
                <a:off x="2524649" y="241046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14" idx="0"/>
                <a:endCxn id="12" idx="2"/>
              </p:cNvCxnSpPr>
              <p:nvPr/>
            </p:nvCxnSpPr>
            <p:spPr>
              <a:xfrm flipV="1">
                <a:off x="2524649" y="199898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12" idx="4"/>
                <a:endCxn id="14" idx="6"/>
              </p:cNvCxnSpPr>
              <p:nvPr/>
            </p:nvCxnSpPr>
            <p:spPr>
              <a:xfrm flipH="1">
                <a:off x="2936129" y="241046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2188134" y="1814314"/>
                <a:ext cx="695811" cy="369332"/>
              </a:xfrm>
              <a:prstGeom prst="rect">
                <a:avLst/>
              </a:prstGeom>
              <a:noFill/>
            </p:spPr>
            <p:txBody>
              <a:bodyPr wrap="none" rtlCol="0">
                <a:spAutoFit/>
              </a:bodyPr>
              <a:lstStyle/>
              <a:p>
                <a:r>
                  <a:rPr lang="en-US" dirty="0" smtClean="0">
                    <a:solidFill>
                      <a:srgbClr val="0000FF"/>
                    </a:solidFill>
                  </a:rPr>
                  <a:t>US(1)</a:t>
                </a:r>
                <a:endParaRPr lang="en-US" dirty="0">
                  <a:solidFill>
                    <a:srgbClr val="0000FF"/>
                  </a:solidFill>
                </a:endParaRPr>
              </a:p>
            </p:txBody>
          </p:sp>
          <p:sp>
            <p:nvSpPr>
              <p:cNvPr id="80" name="TextBox 79"/>
              <p:cNvSpPr txBox="1"/>
              <p:nvPr/>
            </p:nvSpPr>
            <p:spPr>
              <a:xfrm>
                <a:off x="6258064" y="1814314"/>
                <a:ext cx="723312" cy="369332"/>
              </a:xfrm>
              <a:prstGeom prst="rect">
                <a:avLst/>
              </a:prstGeom>
              <a:noFill/>
            </p:spPr>
            <p:txBody>
              <a:bodyPr wrap="none" rtlCol="0">
                <a:spAutoFit/>
              </a:bodyPr>
              <a:lstStyle/>
              <a:p>
                <a:r>
                  <a:rPr lang="en-US" dirty="0" smtClean="0">
                    <a:solidFill>
                      <a:srgbClr val="0000FF"/>
                    </a:solidFill>
                  </a:rPr>
                  <a:t>UA(2)</a:t>
                </a:r>
                <a:endParaRPr lang="en-US" dirty="0">
                  <a:solidFill>
                    <a:srgbClr val="0000FF"/>
                  </a:solidFill>
                </a:endParaRPr>
              </a:p>
            </p:txBody>
          </p:sp>
          <p:sp>
            <p:nvSpPr>
              <p:cNvPr id="81" name="TextBox 80"/>
              <p:cNvSpPr txBox="1"/>
              <p:nvPr/>
            </p:nvSpPr>
            <p:spPr>
              <a:xfrm>
                <a:off x="2217622" y="4614530"/>
                <a:ext cx="689725" cy="369332"/>
              </a:xfrm>
              <a:prstGeom prst="rect">
                <a:avLst/>
              </a:prstGeom>
              <a:noFill/>
            </p:spPr>
            <p:txBody>
              <a:bodyPr wrap="none" rtlCol="0">
                <a:spAutoFit/>
              </a:bodyPr>
              <a:lstStyle/>
              <a:p>
                <a:r>
                  <a:rPr lang="en-US" dirty="0" smtClean="0">
                    <a:solidFill>
                      <a:srgbClr val="0000FF"/>
                    </a:solidFill>
                  </a:rPr>
                  <a:t>DS(3)</a:t>
                </a:r>
                <a:endParaRPr lang="en-US" dirty="0">
                  <a:solidFill>
                    <a:srgbClr val="0000FF"/>
                  </a:solidFill>
                </a:endParaRPr>
              </a:p>
            </p:txBody>
          </p:sp>
          <p:sp>
            <p:nvSpPr>
              <p:cNvPr id="82" name="TextBox 81"/>
              <p:cNvSpPr txBox="1"/>
              <p:nvPr/>
            </p:nvSpPr>
            <p:spPr>
              <a:xfrm>
                <a:off x="6282496" y="4609702"/>
                <a:ext cx="717226" cy="369332"/>
              </a:xfrm>
              <a:prstGeom prst="rect">
                <a:avLst/>
              </a:prstGeom>
              <a:noFill/>
            </p:spPr>
            <p:txBody>
              <a:bodyPr wrap="none" rtlCol="0">
                <a:spAutoFit/>
              </a:bodyPr>
              <a:lstStyle/>
              <a:p>
                <a:r>
                  <a:rPr lang="en-US" dirty="0" smtClean="0">
                    <a:solidFill>
                      <a:srgbClr val="0000FF"/>
                    </a:solidFill>
                  </a:rPr>
                  <a:t>DA(4)</a:t>
                </a:r>
                <a:endParaRPr lang="en-US" dirty="0">
                  <a:solidFill>
                    <a:srgbClr val="0000FF"/>
                  </a:solidFill>
                </a:endParaRPr>
              </a:p>
            </p:txBody>
          </p:sp>
          <p:sp>
            <p:nvSpPr>
              <p:cNvPr id="53" name="Rectangle 52"/>
              <p:cNvSpPr/>
              <p:nvPr/>
            </p:nvSpPr>
            <p:spPr>
              <a:xfrm>
                <a:off x="1633623" y="3151868"/>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13</a:t>
                </a:r>
                <a:endParaRPr lang="en-US" sz="2400" baseline="-25000" dirty="0">
                  <a:solidFill>
                    <a:schemeClr val="accent4">
                      <a:lumMod val="75000"/>
                    </a:schemeClr>
                  </a:solidFill>
                </a:endParaRPr>
              </a:p>
            </p:txBody>
          </p:sp>
          <p:sp>
            <p:nvSpPr>
              <p:cNvPr id="54" name="Rectangle 53"/>
              <p:cNvSpPr/>
              <p:nvPr/>
            </p:nvSpPr>
            <p:spPr>
              <a:xfrm>
                <a:off x="2079009" y="3151582"/>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31</a:t>
                </a:r>
                <a:endParaRPr lang="en-US" sz="2400" baseline="-25000" dirty="0">
                  <a:solidFill>
                    <a:schemeClr val="accent4">
                      <a:lumMod val="75000"/>
                    </a:schemeClr>
                  </a:solidFill>
                </a:endParaRPr>
              </a:p>
            </p:txBody>
          </p:sp>
          <p:sp>
            <p:nvSpPr>
              <p:cNvPr id="55" name="Rectangle 54"/>
              <p:cNvSpPr/>
              <p:nvPr/>
            </p:nvSpPr>
            <p:spPr>
              <a:xfrm>
                <a:off x="4114800" y="4365516"/>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43</a:t>
                </a:r>
                <a:endParaRPr lang="en-US" sz="2400" baseline="-25000" dirty="0">
                  <a:solidFill>
                    <a:schemeClr val="accent4">
                      <a:lumMod val="75000"/>
                    </a:schemeClr>
                  </a:solidFill>
                </a:endParaRPr>
              </a:p>
            </p:txBody>
          </p:sp>
          <p:sp>
            <p:nvSpPr>
              <p:cNvPr id="57" name="Rectangle 56"/>
              <p:cNvSpPr/>
              <p:nvPr/>
            </p:nvSpPr>
            <p:spPr>
              <a:xfrm>
                <a:off x="4093238" y="4781015"/>
                <a:ext cx="556563"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34</a:t>
                </a:r>
                <a:endParaRPr lang="en-US" sz="2400" baseline="-25000" dirty="0">
                  <a:solidFill>
                    <a:schemeClr val="accent4">
                      <a:lumMod val="75000"/>
                    </a:schemeClr>
                  </a:solidFill>
                </a:endParaRPr>
              </a:p>
            </p:txBody>
          </p:sp>
          <p:sp>
            <p:nvSpPr>
              <p:cNvPr id="63" name="Rectangle 62"/>
              <p:cNvSpPr/>
              <p:nvPr/>
            </p:nvSpPr>
            <p:spPr>
              <a:xfrm>
                <a:off x="6501742" y="3200686"/>
                <a:ext cx="556563"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24</a:t>
                </a:r>
                <a:endParaRPr lang="en-US" sz="2400" baseline="-25000" dirty="0">
                  <a:solidFill>
                    <a:schemeClr val="accent4">
                      <a:lumMod val="75000"/>
                    </a:schemeClr>
                  </a:solidFill>
                </a:endParaRPr>
              </a:p>
            </p:txBody>
          </p:sp>
          <p:sp>
            <p:nvSpPr>
              <p:cNvPr id="64" name="Rectangle 63"/>
              <p:cNvSpPr/>
              <p:nvPr/>
            </p:nvSpPr>
            <p:spPr>
              <a:xfrm>
                <a:off x="6924846" y="3200400"/>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42</a:t>
                </a:r>
                <a:endParaRPr lang="en-US" sz="2400" baseline="-25000" dirty="0">
                  <a:solidFill>
                    <a:schemeClr val="accent4">
                      <a:lumMod val="75000"/>
                    </a:schemeClr>
                  </a:solidFill>
                </a:endParaRPr>
              </a:p>
            </p:txBody>
          </p:sp>
          <p:sp>
            <p:nvSpPr>
              <p:cNvPr id="65" name="Rectangle 64"/>
              <p:cNvSpPr/>
              <p:nvPr/>
            </p:nvSpPr>
            <p:spPr>
              <a:xfrm>
                <a:off x="4114800" y="1143000"/>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12</a:t>
                </a:r>
                <a:endParaRPr lang="en-US" sz="2400" baseline="-25000" dirty="0">
                  <a:solidFill>
                    <a:schemeClr val="accent4">
                      <a:lumMod val="75000"/>
                    </a:schemeClr>
                  </a:solidFill>
                </a:endParaRPr>
              </a:p>
            </p:txBody>
          </p:sp>
          <p:sp>
            <p:nvSpPr>
              <p:cNvPr id="66" name="Rectangle 65"/>
              <p:cNvSpPr/>
              <p:nvPr/>
            </p:nvSpPr>
            <p:spPr>
              <a:xfrm>
                <a:off x="4093238" y="1558499"/>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21</a:t>
                </a:r>
                <a:endParaRPr lang="en-US" sz="2400" baseline="-25000" dirty="0">
                  <a:solidFill>
                    <a:schemeClr val="accent4">
                      <a:lumMod val="75000"/>
                    </a:schemeClr>
                  </a:solidFill>
                </a:endParaRPr>
              </a:p>
            </p:txBody>
          </p:sp>
          <p:sp>
            <p:nvSpPr>
              <p:cNvPr id="67" name="Rectangle 66"/>
              <p:cNvSpPr/>
              <p:nvPr/>
            </p:nvSpPr>
            <p:spPr>
              <a:xfrm>
                <a:off x="2858142" y="3446147"/>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32</a:t>
                </a:r>
                <a:endParaRPr lang="en-US" sz="2400" baseline="-25000" dirty="0">
                  <a:solidFill>
                    <a:schemeClr val="accent4">
                      <a:lumMod val="75000"/>
                    </a:schemeClr>
                  </a:solidFill>
                </a:endParaRPr>
              </a:p>
            </p:txBody>
          </p:sp>
          <p:sp>
            <p:nvSpPr>
              <p:cNvPr id="68" name="Rectangle 67"/>
              <p:cNvSpPr/>
              <p:nvPr/>
            </p:nvSpPr>
            <p:spPr>
              <a:xfrm>
                <a:off x="5770552" y="2689917"/>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23</a:t>
                </a:r>
                <a:endParaRPr lang="en-US" sz="2400" baseline="-25000" dirty="0">
                  <a:solidFill>
                    <a:schemeClr val="accent4">
                      <a:lumMod val="75000"/>
                    </a:schemeClr>
                  </a:solidFill>
                </a:endParaRPr>
              </a:p>
            </p:txBody>
          </p:sp>
          <p:sp>
            <p:nvSpPr>
              <p:cNvPr id="69" name="Rectangle 68"/>
              <p:cNvSpPr/>
              <p:nvPr/>
            </p:nvSpPr>
            <p:spPr>
              <a:xfrm>
                <a:off x="5750850" y="3489170"/>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41</a:t>
                </a:r>
                <a:endParaRPr lang="en-US" sz="2400" baseline="-25000" dirty="0">
                  <a:solidFill>
                    <a:schemeClr val="accent4">
                      <a:lumMod val="75000"/>
                    </a:schemeClr>
                  </a:solidFill>
                </a:endParaRPr>
              </a:p>
            </p:txBody>
          </p:sp>
          <p:sp>
            <p:nvSpPr>
              <p:cNvPr id="70" name="Rectangle 69"/>
              <p:cNvSpPr/>
              <p:nvPr/>
            </p:nvSpPr>
            <p:spPr>
              <a:xfrm>
                <a:off x="2857681" y="2647208"/>
                <a:ext cx="556563"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14</a:t>
                </a:r>
                <a:endParaRPr lang="en-US" sz="2400" baseline="-25000" dirty="0">
                  <a:solidFill>
                    <a:schemeClr val="accent4">
                      <a:lumMod val="75000"/>
                    </a:schemeClr>
                  </a:solidFill>
                </a:endParaRPr>
              </a:p>
            </p:txBody>
          </p:sp>
        </p:grpSp>
        <p:grpSp>
          <p:nvGrpSpPr>
            <p:cNvPr id="22" name="Group 21"/>
            <p:cNvGrpSpPr/>
            <p:nvPr/>
          </p:nvGrpSpPr>
          <p:grpSpPr>
            <a:xfrm>
              <a:off x="2335521" y="5701845"/>
              <a:ext cx="3781498" cy="767554"/>
              <a:chOff x="2813507" y="5711505"/>
              <a:chExt cx="3781498" cy="767554"/>
            </a:xfrm>
          </p:grpSpPr>
          <p:sp>
            <p:nvSpPr>
              <p:cNvPr id="20" name="Rectangle 19"/>
              <p:cNvSpPr/>
              <p:nvPr/>
            </p:nvSpPr>
            <p:spPr>
              <a:xfrm>
                <a:off x="2911963" y="5711505"/>
                <a:ext cx="3328856" cy="369332"/>
              </a:xfrm>
              <a:prstGeom prst="rect">
                <a:avLst/>
              </a:prstGeom>
            </p:spPr>
            <p:txBody>
              <a:bodyPr wrap="none">
                <a:spAutoFit/>
              </a:bodyPr>
              <a:lstStyle/>
              <a:p>
                <a:pPr algn="ctr"/>
                <a:r>
                  <a:rPr lang="en-US" b="1" dirty="0" smtClean="0">
                    <a:solidFill>
                      <a:srgbClr val="000000"/>
                    </a:solidFill>
                  </a:rPr>
                  <a:t>4 states, 12 state transition rates</a:t>
                </a:r>
                <a:endParaRPr lang="en-US" b="1" dirty="0" smtClean="0">
                  <a:solidFill>
                    <a:schemeClr val="accent4">
                      <a:lumMod val="75000"/>
                    </a:schemeClr>
                  </a:solidFill>
                </a:endParaRPr>
              </a:p>
            </p:txBody>
          </p:sp>
          <p:sp>
            <p:nvSpPr>
              <p:cNvPr id="21" name="Rectangle 20"/>
              <p:cNvSpPr/>
              <p:nvPr/>
            </p:nvSpPr>
            <p:spPr>
              <a:xfrm>
                <a:off x="2813507" y="6109727"/>
                <a:ext cx="3781498" cy="369332"/>
              </a:xfrm>
              <a:prstGeom prst="rect">
                <a:avLst/>
              </a:prstGeom>
            </p:spPr>
            <p:txBody>
              <a:bodyPr wrap="square">
                <a:spAutoFit/>
              </a:bodyPr>
              <a:lstStyle/>
              <a:p>
                <a:r>
                  <a:rPr lang="en-US" dirty="0">
                    <a:solidFill>
                      <a:schemeClr val="accent4">
                        <a:lumMod val="75000"/>
                      </a:schemeClr>
                    </a:solidFill>
                  </a:rPr>
                  <a:t>q</a:t>
                </a:r>
                <a:r>
                  <a:rPr lang="en-US" baseline="-25000" dirty="0">
                    <a:solidFill>
                      <a:schemeClr val="accent4">
                        <a:lumMod val="75000"/>
                      </a:schemeClr>
                    </a:solidFill>
                  </a:rPr>
                  <a:t>12 </a:t>
                </a:r>
                <a:r>
                  <a:rPr lang="en-US" dirty="0" smtClean="0">
                    <a:solidFill>
                      <a:srgbClr val="000000"/>
                    </a:solidFill>
                  </a:rPr>
                  <a:t> = transition </a:t>
                </a:r>
                <a:r>
                  <a:rPr lang="en-US" dirty="0">
                    <a:solidFill>
                      <a:srgbClr val="000000"/>
                    </a:solidFill>
                  </a:rPr>
                  <a:t>rate </a:t>
                </a:r>
                <a:r>
                  <a:rPr lang="en-US" dirty="0" smtClean="0">
                    <a:solidFill>
                      <a:srgbClr val="000000"/>
                    </a:solidFill>
                  </a:rPr>
                  <a:t>from state </a:t>
                </a:r>
                <a:r>
                  <a:rPr lang="en-US" dirty="0">
                    <a:solidFill>
                      <a:srgbClr val="000000"/>
                    </a:solidFill>
                  </a:rPr>
                  <a:t>1 -&gt; </a:t>
                </a:r>
                <a:r>
                  <a:rPr lang="en-US" dirty="0" smtClean="0">
                    <a:solidFill>
                      <a:srgbClr val="000000"/>
                    </a:solidFill>
                  </a:rPr>
                  <a:t>2</a:t>
                </a:r>
                <a:endParaRPr lang="en-US" dirty="0">
                  <a:solidFill>
                    <a:srgbClr val="000000"/>
                  </a:solidFill>
                </a:endParaRPr>
              </a:p>
            </p:txBody>
          </p:sp>
        </p:grpSp>
      </p:grpSp>
      <p:grpSp>
        <p:nvGrpSpPr>
          <p:cNvPr id="39" name="Group 38"/>
          <p:cNvGrpSpPr/>
          <p:nvPr/>
        </p:nvGrpSpPr>
        <p:grpSpPr>
          <a:xfrm>
            <a:off x="57346" y="715674"/>
            <a:ext cx="829106" cy="4698195"/>
            <a:chOff x="588214" y="672224"/>
            <a:chExt cx="829106" cy="4698195"/>
          </a:xfrm>
        </p:grpSpPr>
        <p:pic>
          <p:nvPicPr>
            <p:cNvPr id="23" name="Picture 22" descr="Soil_profile_in_mature_forest.jpg"/>
            <p:cNvPicPr>
              <a:picLocks noChangeAspect="1"/>
            </p:cNvPicPr>
            <p:nvPr/>
          </p:nvPicPr>
          <p:blipFill rotWithShape="1">
            <a:blip r:embed="rId2">
              <a:extLst>
                <a:ext uri="{28A0092B-C50C-407E-A947-70E740481C1C}">
                  <a14:useLocalDpi xmlns:a14="http://schemas.microsoft.com/office/drawing/2010/main" val="0"/>
                </a:ext>
              </a:extLst>
            </a:blip>
            <a:srcRect l="35269" t="1541" r="55151" b="60291"/>
            <a:stretch/>
          </p:blipFill>
          <p:spPr>
            <a:xfrm>
              <a:off x="603504" y="1081883"/>
              <a:ext cx="813816" cy="4288536"/>
            </a:xfrm>
            <a:prstGeom prst="rect">
              <a:avLst/>
            </a:prstGeom>
          </p:spPr>
        </p:pic>
        <p:cxnSp>
          <p:nvCxnSpPr>
            <p:cNvPr id="72" name="Straight Connector 71"/>
            <p:cNvCxnSpPr/>
            <p:nvPr/>
          </p:nvCxnSpPr>
          <p:spPr>
            <a:xfrm>
              <a:off x="588214" y="3042970"/>
              <a:ext cx="803572" cy="24945"/>
            </a:xfrm>
            <a:prstGeom prst="line">
              <a:avLst/>
            </a:prstGeom>
            <a:ln w="57150" cap="flat">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88214" y="1644808"/>
              <a:ext cx="774571" cy="369332"/>
            </a:xfrm>
            <a:prstGeom prst="rect">
              <a:avLst/>
            </a:prstGeom>
            <a:solidFill>
              <a:schemeClr val="bg1">
                <a:alpha val="61000"/>
              </a:schemeClr>
            </a:solidFill>
          </p:spPr>
          <p:txBody>
            <a:bodyPr wrap="none" rtlCol="0">
              <a:spAutoFit/>
            </a:bodyPr>
            <a:lstStyle/>
            <a:p>
              <a:r>
                <a:rPr lang="en-US" b="1" dirty="0" smtClean="0">
                  <a:solidFill>
                    <a:srgbClr val="0000FF"/>
                  </a:solidFill>
                </a:rPr>
                <a:t>U</a:t>
              </a:r>
              <a:r>
                <a:rPr lang="en-US" dirty="0" smtClean="0">
                  <a:solidFill>
                    <a:srgbClr val="FF0000"/>
                  </a:solidFill>
                </a:rPr>
                <a:t>pper</a:t>
              </a:r>
              <a:endParaRPr lang="en-US" dirty="0">
                <a:solidFill>
                  <a:srgbClr val="FF0000"/>
                </a:solidFill>
              </a:endParaRPr>
            </a:p>
          </p:txBody>
        </p:sp>
        <p:sp>
          <p:nvSpPr>
            <p:cNvPr id="77" name="TextBox 76"/>
            <p:cNvSpPr txBox="1"/>
            <p:nvPr/>
          </p:nvSpPr>
          <p:spPr>
            <a:xfrm>
              <a:off x="655060" y="3947638"/>
              <a:ext cx="681159" cy="369332"/>
            </a:xfrm>
            <a:prstGeom prst="rect">
              <a:avLst/>
            </a:prstGeom>
            <a:solidFill>
              <a:schemeClr val="bg1">
                <a:alpha val="48000"/>
              </a:schemeClr>
            </a:solidFill>
          </p:spPr>
          <p:txBody>
            <a:bodyPr wrap="none" rtlCol="0">
              <a:spAutoFit/>
            </a:bodyPr>
            <a:lstStyle/>
            <a:p>
              <a:r>
                <a:rPr lang="en-US" b="1" dirty="0" smtClean="0">
                  <a:solidFill>
                    <a:srgbClr val="0000FF"/>
                  </a:solidFill>
                </a:rPr>
                <a:t>D</a:t>
              </a:r>
              <a:r>
                <a:rPr lang="en-US" dirty="0" smtClean="0">
                  <a:solidFill>
                    <a:srgbClr val="FF0000"/>
                  </a:solidFill>
                </a:rPr>
                <a:t>eep</a:t>
              </a:r>
              <a:endParaRPr lang="en-US" dirty="0">
                <a:solidFill>
                  <a:srgbClr val="FF0000"/>
                </a:solidFill>
              </a:endParaRPr>
            </a:p>
          </p:txBody>
        </p:sp>
        <p:sp>
          <p:nvSpPr>
            <p:cNvPr id="83" name="TextBox 82"/>
            <p:cNvSpPr txBox="1"/>
            <p:nvPr/>
          </p:nvSpPr>
          <p:spPr>
            <a:xfrm>
              <a:off x="737333" y="672224"/>
              <a:ext cx="518404" cy="369332"/>
            </a:xfrm>
            <a:prstGeom prst="rect">
              <a:avLst/>
            </a:prstGeom>
            <a:solidFill>
              <a:schemeClr val="bg1">
                <a:alpha val="48000"/>
              </a:schemeClr>
            </a:solidFill>
          </p:spPr>
          <p:txBody>
            <a:bodyPr wrap="none" rtlCol="0">
              <a:spAutoFit/>
            </a:bodyPr>
            <a:lstStyle/>
            <a:p>
              <a:r>
                <a:rPr lang="en-US" dirty="0" smtClean="0">
                  <a:solidFill>
                    <a:srgbClr val="FF0000"/>
                  </a:solidFill>
                </a:rPr>
                <a:t>Soil</a:t>
              </a:r>
              <a:endParaRPr lang="en-US" dirty="0">
                <a:solidFill>
                  <a:srgbClr val="FF0000"/>
                </a:solidFill>
              </a:endParaRPr>
            </a:p>
          </p:txBody>
        </p:sp>
      </p:grpSp>
      <p:sp>
        <p:nvSpPr>
          <p:cNvPr id="40" name="Rectangle 39"/>
          <p:cNvSpPr/>
          <p:nvPr/>
        </p:nvSpPr>
        <p:spPr>
          <a:xfrm>
            <a:off x="8205588" y="1157923"/>
            <a:ext cx="813816" cy="2068157"/>
          </a:xfrm>
          <a:prstGeom prst="rect">
            <a:avLst/>
          </a:prstGeom>
          <a:solidFill>
            <a:schemeClr val="accent3">
              <a:lumMod val="40000"/>
              <a:lumOff val="60000"/>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8095407" y="715150"/>
            <a:ext cx="1025153" cy="369332"/>
          </a:xfrm>
          <a:prstGeom prst="rect">
            <a:avLst/>
          </a:prstGeom>
          <a:solidFill>
            <a:schemeClr val="bg1">
              <a:alpha val="48000"/>
            </a:schemeClr>
          </a:solidFill>
        </p:spPr>
        <p:txBody>
          <a:bodyPr wrap="none" rtlCol="0">
            <a:spAutoFit/>
          </a:bodyPr>
          <a:lstStyle/>
          <a:p>
            <a:r>
              <a:rPr lang="en-US" dirty="0" smtClean="0">
                <a:solidFill>
                  <a:srgbClr val="FF0000"/>
                </a:solidFill>
              </a:rPr>
              <a:t>Sexuality</a:t>
            </a:r>
            <a:endParaRPr lang="en-US" dirty="0">
              <a:solidFill>
                <a:srgbClr val="FF0000"/>
              </a:solidFill>
            </a:endParaRPr>
          </a:p>
        </p:txBody>
      </p:sp>
      <p:sp>
        <p:nvSpPr>
          <p:cNvPr id="86" name="Rectangle 85"/>
          <p:cNvSpPr/>
          <p:nvPr/>
        </p:nvSpPr>
        <p:spPr>
          <a:xfrm>
            <a:off x="8205588" y="3226080"/>
            <a:ext cx="813816" cy="2068157"/>
          </a:xfrm>
          <a:prstGeom prst="rect">
            <a:avLst/>
          </a:prstGeom>
          <a:solidFill>
            <a:schemeClr val="accent3">
              <a:lumMod val="20000"/>
              <a:lumOff val="80000"/>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8296044" y="1691330"/>
            <a:ext cx="608753"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S</a:t>
            </a:r>
            <a:r>
              <a:rPr lang="en-US" dirty="0" smtClean="0">
                <a:solidFill>
                  <a:srgbClr val="FF0000"/>
                </a:solidFill>
              </a:rPr>
              <a:t>exual</a:t>
            </a:r>
            <a:endParaRPr lang="en-US" dirty="0">
              <a:solidFill>
                <a:srgbClr val="FF0000"/>
              </a:solidFill>
            </a:endParaRPr>
          </a:p>
        </p:txBody>
      </p:sp>
      <p:sp>
        <p:nvSpPr>
          <p:cNvPr id="88" name="TextBox 87"/>
          <p:cNvSpPr txBox="1"/>
          <p:nvPr/>
        </p:nvSpPr>
        <p:spPr>
          <a:xfrm>
            <a:off x="8252979" y="3973316"/>
            <a:ext cx="729805"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A</a:t>
            </a:r>
            <a:r>
              <a:rPr lang="en-US" dirty="0" smtClean="0">
                <a:solidFill>
                  <a:srgbClr val="FF0000"/>
                </a:solidFill>
              </a:rPr>
              <a:t>sexual</a:t>
            </a:r>
            <a:endParaRPr lang="en-US" dirty="0">
              <a:solidFill>
                <a:srgbClr val="FF0000"/>
              </a:solidFill>
            </a:endParaRPr>
          </a:p>
        </p:txBody>
      </p:sp>
      <p:sp>
        <p:nvSpPr>
          <p:cNvPr id="73" name="Rectangle 72"/>
          <p:cNvSpPr/>
          <p:nvPr/>
        </p:nvSpPr>
        <p:spPr>
          <a:xfrm>
            <a:off x="6260498" y="838200"/>
            <a:ext cx="318296" cy="369332"/>
          </a:xfrm>
          <a:prstGeom prst="rect">
            <a:avLst/>
          </a:prstGeom>
        </p:spPr>
        <p:txBody>
          <a:bodyPr wrap="none" lIns="0" tIns="0" rIns="0" bIns="0">
            <a:spAutoFit/>
          </a:bodyPr>
          <a:lstStyle/>
          <a:p>
            <a:r>
              <a:rPr lang="en-US" sz="2400" dirty="0" smtClean="0">
                <a:solidFill>
                  <a:srgbClr val="000000"/>
                </a:solidFill>
              </a:rPr>
              <a:t>sf</a:t>
            </a:r>
            <a:r>
              <a:rPr lang="en-US" sz="2400" baseline="-25000" dirty="0" smtClean="0">
                <a:solidFill>
                  <a:srgbClr val="000000"/>
                </a:solidFill>
              </a:rPr>
              <a:t>2</a:t>
            </a:r>
            <a:endParaRPr lang="en-US" sz="2400" baseline="-25000" dirty="0">
              <a:solidFill>
                <a:srgbClr val="000000"/>
              </a:solidFill>
            </a:endParaRPr>
          </a:p>
        </p:txBody>
      </p:sp>
      <p:sp>
        <p:nvSpPr>
          <p:cNvPr id="74" name="Rectangle 73"/>
          <p:cNvSpPr/>
          <p:nvPr/>
        </p:nvSpPr>
        <p:spPr>
          <a:xfrm>
            <a:off x="6172200" y="5105400"/>
            <a:ext cx="318296" cy="369332"/>
          </a:xfrm>
          <a:prstGeom prst="rect">
            <a:avLst/>
          </a:prstGeom>
        </p:spPr>
        <p:txBody>
          <a:bodyPr wrap="none" lIns="0" tIns="0" rIns="0" bIns="0">
            <a:spAutoFit/>
          </a:bodyPr>
          <a:lstStyle/>
          <a:p>
            <a:r>
              <a:rPr lang="en-US" sz="2400" dirty="0" smtClean="0">
                <a:solidFill>
                  <a:srgbClr val="000000"/>
                </a:solidFill>
              </a:rPr>
              <a:t>sf</a:t>
            </a:r>
            <a:r>
              <a:rPr lang="en-US" sz="2400" baseline="-25000" dirty="0" smtClean="0">
                <a:solidFill>
                  <a:srgbClr val="000000"/>
                </a:solidFill>
              </a:rPr>
              <a:t>4</a:t>
            </a:r>
            <a:endParaRPr lang="en-US" sz="2400" baseline="-25000" dirty="0">
              <a:solidFill>
                <a:srgbClr val="000000"/>
              </a:solidFill>
            </a:endParaRPr>
          </a:p>
        </p:txBody>
      </p:sp>
      <p:sp>
        <p:nvSpPr>
          <p:cNvPr id="76" name="Rectangle 75"/>
          <p:cNvSpPr>
            <a:spLocks noChangeArrowheads="1"/>
          </p:cNvSpPr>
          <p:nvPr/>
        </p:nvSpPr>
        <p:spPr bwMode="auto">
          <a:xfrm>
            <a:off x="9144000" y="480053"/>
            <a:ext cx="4419600" cy="52322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dirty="0" smtClean="0">
                <a:solidFill>
                  <a:schemeClr val="folHlink"/>
                </a:solidFill>
                <a:latin typeface="Times" charset="0"/>
              </a:rPr>
              <a:t>We obtained a matrix having four sates and 12 character transition rates</a:t>
            </a:r>
            <a:endParaRPr lang="en-US" sz="1400" dirty="0">
              <a:solidFill>
                <a:schemeClr val="folHlink"/>
              </a:solidFill>
              <a:latin typeface="Times" charset="0"/>
            </a:endParaRPr>
          </a:p>
        </p:txBody>
      </p:sp>
    </p:spTree>
    <p:extLst>
      <p:ext uri="{BB962C8B-B14F-4D97-AF65-F5344CB8AC3E}">
        <p14:creationId xmlns:p14="http://schemas.microsoft.com/office/powerpoint/2010/main" val="4181063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a:xfrm>
            <a:off x="124192" y="5656"/>
            <a:ext cx="9032039" cy="584776"/>
          </a:xfrm>
          <a:prstGeom prst="rect">
            <a:avLst/>
          </a:prstGeom>
        </p:spPr>
        <p:txBody>
          <a:bodyPr wrap="none">
            <a:spAutoFit/>
          </a:bodyPr>
          <a:lstStyle/>
          <a:p>
            <a:r>
              <a:rPr lang="en-US" sz="3200" b="1" dirty="0" smtClean="0"/>
              <a:t>Model with speciation and extinction rates</a:t>
            </a:r>
            <a:r>
              <a:rPr lang="en-US" sz="3200" dirty="0" smtClean="0"/>
              <a:t> (</a:t>
            </a:r>
            <a:r>
              <a:rPr lang="el-GR" sz="3200" dirty="0" smtClean="0"/>
              <a:t>λ</a:t>
            </a:r>
            <a:r>
              <a:rPr lang="en-US" sz="3200" dirty="0" smtClean="0"/>
              <a:t> </a:t>
            </a:r>
            <a:r>
              <a:rPr lang="en-US" sz="3200" dirty="0"/>
              <a:t>and </a:t>
            </a:r>
            <a:r>
              <a:rPr lang="el-GR" sz="3200" dirty="0"/>
              <a:t>μ</a:t>
            </a:r>
            <a:r>
              <a:rPr lang="en-US" sz="3200" dirty="0"/>
              <a:t>)</a:t>
            </a:r>
          </a:p>
        </p:txBody>
      </p:sp>
      <p:grpSp>
        <p:nvGrpSpPr>
          <p:cNvPr id="37" name="Group 36"/>
          <p:cNvGrpSpPr/>
          <p:nvPr/>
        </p:nvGrpSpPr>
        <p:grpSpPr>
          <a:xfrm>
            <a:off x="1050589" y="836460"/>
            <a:ext cx="7394311" cy="5795200"/>
            <a:chOff x="588814" y="838229"/>
            <a:chExt cx="7394311" cy="5795200"/>
          </a:xfrm>
        </p:grpSpPr>
        <p:grpSp>
          <p:nvGrpSpPr>
            <p:cNvPr id="19" name="Group 18"/>
            <p:cNvGrpSpPr/>
            <p:nvPr/>
          </p:nvGrpSpPr>
          <p:grpSpPr>
            <a:xfrm>
              <a:off x="588814" y="838229"/>
              <a:ext cx="7094733" cy="5088487"/>
              <a:chOff x="1045419" y="1099550"/>
              <a:chExt cx="7094733" cy="5088487"/>
            </a:xfrm>
          </p:grpSpPr>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8" name="Connector 7"/>
              <p:cNvSpPr/>
              <p:nvPr/>
            </p:nvSpPr>
            <p:spPr>
              <a:xfrm>
                <a:off x="2113169"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Connector 11"/>
              <p:cNvSpPr/>
              <p:nvPr/>
            </p:nvSpPr>
            <p:spPr>
              <a:xfrm>
                <a:off x="6176762"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Connector 13"/>
              <p:cNvSpPr/>
              <p:nvPr/>
            </p:nvSpPr>
            <p:spPr>
              <a:xfrm>
                <a:off x="2113169"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Connector 15"/>
              <p:cNvSpPr/>
              <p:nvPr/>
            </p:nvSpPr>
            <p:spPr>
              <a:xfrm>
                <a:off x="6176762"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Arrow Connector 5"/>
              <p:cNvCxnSpPr>
                <a:stCxn id="8" idx="2"/>
                <a:endCxn id="14" idx="2"/>
              </p:cNvCxnSpPr>
              <p:nvPr/>
            </p:nvCxnSpPr>
            <p:spPr>
              <a:xfrm>
                <a:off x="2113169" y="1998980"/>
                <a:ext cx="0" cy="279538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0"/>
                <a:endCxn id="8" idx="4"/>
              </p:cNvCxnSpPr>
              <p:nvPr/>
            </p:nvCxnSpPr>
            <p:spPr>
              <a:xfrm flipV="1">
                <a:off x="2524649" y="2410460"/>
                <a:ext cx="0" cy="197242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2" idx="4"/>
              </p:cNvCxnSpPr>
              <p:nvPr/>
            </p:nvCxnSpPr>
            <p:spPr>
              <a:xfrm flipH="1">
                <a:off x="6573624" y="2410460"/>
                <a:ext cx="14618" cy="200798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6"/>
                <a:endCxn id="12" idx="6"/>
              </p:cNvCxnSpPr>
              <p:nvPr/>
            </p:nvCxnSpPr>
            <p:spPr>
              <a:xfrm flipV="1">
                <a:off x="6999722" y="1998980"/>
                <a:ext cx="0" cy="279538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2" idx="2"/>
                <a:endCxn id="8" idx="6"/>
              </p:cNvCxnSpPr>
              <p:nvPr/>
            </p:nvCxnSpPr>
            <p:spPr>
              <a:xfrm flipH="1">
                <a:off x="2936129" y="1998980"/>
                <a:ext cx="3240633"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8" idx="0"/>
              </p:cNvCxnSpPr>
              <p:nvPr/>
            </p:nvCxnSpPr>
            <p:spPr>
              <a:xfrm>
                <a:off x="2524649" y="1587500"/>
                <a:ext cx="3914251"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4" idx="4"/>
                <a:endCxn id="16" idx="4"/>
              </p:cNvCxnSpPr>
              <p:nvPr/>
            </p:nvCxnSpPr>
            <p:spPr>
              <a:xfrm>
                <a:off x="2524649" y="5205848"/>
                <a:ext cx="4063593"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6" idx="2"/>
              </p:cNvCxnSpPr>
              <p:nvPr/>
            </p:nvCxnSpPr>
            <p:spPr>
              <a:xfrm flipH="1" flipV="1">
                <a:off x="2936130" y="4776576"/>
                <a:ext cx="3240632" cy="17792"/>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6" idx="0"/>
                <a:endCxn id="8" idx="6"/>
              </p:cNvCxnSpPr>
              <p:nvPr/>
            </p:nvCxnSpPr>
            <p:spPr>
              <a:xfrm flipH="1" flipV="1">
                <a:off x="2936129" y="199898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8" idx="4"/>
                <a:endCxn id="16" idx="2"/>
              </p:cNvCxnSpPr>
              <p:nvPr/>
            </p:nvCxnSpPr>
            <p:spPr>
              <a:xfrm>
                <a:off x="2524649" y="241046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14" idx="0"/>
                <a:endCxn id="12" idx="2"/>
              </p:cNvCxnSpPr>
              <p:nvPr/>
            </p:nvCxnSpPr>
            <p:spPr>
              <a:xfrm flipV="1">
                <a:off x="2524649" y="199898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12" idx="4"/>
                <a:endCxn id="14" idx="6"/>
              </p:cNvCxnSpPr>
              <p:nvPr/>
            </p:nvCxnSpPr>
            <p:spPr>
              <a:xfrm flipH="1">
                <a:off x="2936129" y="241046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2188134" y="1814314"/>
                <a:ext cx="695811" cy="369332"/>
              </a:xfrm>
              <a:prstGeom prst="rect">
                <a:avLst/>
              </a:prstGeom>
              <a:noFill/>
            </p:spPr>
            <p:txBody>
              <a:bodyPr wrap="none" rtlCol="0">
                <a:spAutoFit/>
              </a:bodyPr>
              <a:lstStyle/>
              <a:p>
                <a:r>
                  <a:rPr lang="en-US" dirty="0" smtClean="0">
                    <a:solidFill>
                      <a:srgbClr val="0000FF"/>
                    </a:solidFill>
                  </a:rPr>
                  <a:t>US(1)</a:t>
                </a:r>
                <a:endParaRPr lang="en-US" dirty="0">
                  <a:solidFill>
                    <a:srgbClr val="0000FF"/>
                  </a:solidFill>
                </a:endParaRPr>
              </a:p>
            </p:txBody>
          </p:sp>
          <p:sp>
            <p:nvSpPr>
              <p:cNvPr id="80" name="TextBox 79"/>
              <p:cNvSpPr txBox="1"/>
              <p:nvPr/>
            </p:nvSpPr>
            <p:spPr>
              <a:xfrm>
                <a:off x="6258064" y="1814314"/>
                <a:ext cx="723312" cy="369332"/>
              </a:xfrm>
              <a:prstGeom prst="rect">
                <a:avLst/>
              </a:prstGeom>
              <a:noFill/>
            </p:spPr>
            <p:txBody>
              <a:bodyPr wrap="none" rtlCol="0">
                <a:spAutoFit/>
              </a:bodyPr>
              <a:lstStyle/>
              <a:p>
                <a:r>
                  <a:rPr lang="en-US" dirty="0" smtClean="0">
                    <a:solidFill>
                      <a:srgbClr val="0000FF"/>
                    </a:solidFill>
                  </a:rPr>
                  <a:t>UA(2)</a:t>
                </a:r>
                <a:endParaRPr lang="en-US" dirty="0">
                  <a:solidFill>
                    <a:srgbClr val="0000FF"/>
                  </a:solidFill>
                </a:endParaRPr>
              </a:p>
            </p:txBody>
          </p:sp>
          <p:sp>
            <p:nvSpPr>
              <p:cNvPr id="81" name="TextBox 80"/>
              <p:cNvSpPr txBox="1"/>
              <p:nvPr/>
            </p:nvSpPr>
            <p:spPr>
              <a:xfrm>
                <a:off x="2217622" y="4614530"/>
                <a:ext cx="689725" cy="369332"/>
              </a:xfrm>
              <a:prstGeom prst="rect">
                <a:avLst/>
              </a:prstGeom>
              <a:noFill/>
            </p:spPr>
            <p:txBody>
              <a:bodyPr wrap="none" rtlCol="0">
                <a:spAutoFit/>
              </a:bodyPr>
              <a:lstStyle/>
              <a:p>
                <a:r>
                  <a:rPr lang="en-US" dirty="0" smtClean="0">
                    <a:solidFill>
                      <a:srgbClr val="0000FF"/>
                    </a:solidFill>
                  </a:rPr>
                  <a:t>DS(3)</a:t>
                </a:r>
                <a:endParaRPr lang="en-US" dirty="0">
                  <a:solidFill>
                    <a:srgbClr val="0000FF"/>
                  </a:solidFill>
                </a:endParaRPr>
              </a:p>
            </p:txBody>
          </p:sp>
          <p:sp>
            <p:nvSpPr>
              <p:cNvPr id="82" name="TextBox 81"/>
              <p:cNvSpPr txBox="1"/>
              <p:nvPr/>
            </p:nvSpPr>
            <p:spPr>
              <a:xfrm>
                <a:off x="6282496" y="4609702"/>
                <a:ext cx="717226" cy="369332"/>
              </a:xfrm>
              <a:prstGeom prst="rect">
                <a:avLst/>
              </a:prstGeom>
              <a:noFill/>
            </p:spPr>
            <p:txBody>
              <a:bodyPr wrap="none" rtlCol="0">
                <a:spAutoFit/>
              </a:bodyPr>
              <a:lstStyle/>
              <a:p>
                <a:r>
                  <a:rPr lang="en-US" dirty="0" smtClean="0">
                    <a:solidFill>
                      <a:srgbClr val="0000FF"/>
                    </a:solidFill>
                  </a:rPr>
                  <a:t>DA(4)</a:t>
                </a:r>
                <a:endParaRPr lang="en-US" dirty="0">
                  <a:solidFill>
                    <a:srgbClr val="0000FF"/>
                  </a:solidFill>
                </a:endParaRPr>
              </a:p>
            </p:txBody>
          </p:sp>
          <p:sp>
            <p:nvSpPr>
              <p:cNvPr id="93" name="Arc 92"/>
              <p:cNvSpPr/>
              <p:nvPr/>
            </p:nvSpPr>
            <p:spPr>
              <a:xfrm rot="17206630">
                <a:off x="1587796" y="1178126"/>
                <a:ext cx="822960" cy="817040"/>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endParaRPr lang="en-US"/>
              </a:p>
            </p:txBody>
          </p:sp>
          <p:cxnSp>
            <p:nvCxnSpPr>
              <p:cNvPr id="95" name="Straight Arrow Connector 94"/>
              <p:cNvCxnSpPr/>
              <p:nvPr/>
            </p:nvCxnSpPr>
            <p:spPr>
              <a:xfrm flipH="1">
                <a:off x="1562101" y="2100240"/>
                <a:ext cx="551068" cy="506496"/>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1879600" y="5205848"/>
                <a:ext cx="578632" cy="572652"/>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16" idx="4"/>
              </p:cNvCxnSpPr>
              <p:nvPr/>
            </p:nvCxnSpPr>
            <p:spPr>
              <a:xfrm>
                <a:off x="6588242" y="5205848"/>
                <a:ext cx="601098" cy="572652"/>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12" idx="6"/>
              </p:cNvCxnSpPr>
              <p:nvPr/>
            </p:nvCxnSpPr>
            <p:spPr>
              <a:xfrm>
                <a:off x="6999722" y="1998980"/>
                <a:ext cx="592346" cy="607756"/>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0" name="Arc 109"/>
              <p:cNvSpPr/>
              <p:nvPr/>
            </p:nvSpPr>
            <p:spPr>
              <a:xfrm rot="1463315">
                <a:off x="6637138" y="1099550"/>
                <a:ext cx="822960" cy="81704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5" name="Arc 34"/>
              <p:cNvSpPr/>
              <p:nvPr/>
            </p:nvSpPr>
            <p:spPr>
              <a:xfrm rot="13202972">
                <a:off x="1510275" y="4645736"/>
                <a:ext cx="822960" cy="817040"/>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6" name="Arc 35"/>
              <p:cNvSpPr/>
              <p:nvPr/>
            </p:nvSpPr>
            <p:spPr>
              <a:xfrm rot="5923941">
                <a:off x="6777859" y="4716468"/>
                <a:ext cx="822960" cy="81704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7" name="Rectangle 16"/>
              <p:cNvSpPr/>
              <p:nvPr/>
            </p:nvSpPr>
            <p:spPr>
              <a:xfrm>
                <a:off x="1045419" y="1352649"/>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1</a:t>
                </a:r>
                <a:endParaRPr lang="en-US" sz="2400" baseline="-25000" dirty="0">
                  <a:solidFill>
                    <a:srgbClr val="008000"/>
                  </a:solidFill>
                </a:endParaRPr>
              </a:p>
            </p:txBody>
          </p:sp>
          <p:sp>
            <p:nvSpPr>
              <p:cNvPr id="43" name="Rectangle 42"/>
              <p:cNvSpPr/>
              <p:nvPr/>
            </p:nvSpPr>
            <p:spPr>
              <a:xfrm>
                <a:off x="1066800" y="4800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3</a:t>
                </a:r>
                <a:endParaRPr lang="en-US" sz="2400" baseline="-25000" dirty="0">
                  <a:solidFill>
                    <a:srgbClr val="008000"/>
                  </a:solidFill>
                </a:endParaRPr>
              </a:p>
            </p:txBody>
          </p:sp>
          <p:sp>
            <p:nvSpPr>
              <p:cNvPr id="44" name="Rectangle 43"/>
              <p:cNvSpPr/>
              <p:nvPr/>
            </p:nvSpPr>
            <p:spPr>
              <a:xfrm>
                <a:off x="7620000" y="1371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2</a:t>
                </a:r>
                <a:endParaRPr lang="en-US" sz="2400" baseline="-25000" dirty="0">
                  <a:solidFill>
                    <a:srgbClr val="008000"/>
                  </a:solidFill>
                </a:endParaRPr>
              </a:p>
            </p:txBody>
          </p:sp>
          <p:sp>
            <p:nvSpPr>
              <p:cNvPr id="46" name="Rectangle 45"/>
              <p:cNvSpPr/>
              <p:nvPr/>
            </p:nvSpPr>
            <p:spPr>
              <a:xfrm>
                <a:off x="7696200" y="4800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4</a:t>
                </a:r>
                <a:endParaRPr lang="en-US" sz="2400" baseline="-25000" dirty="0">
                  <a:solidFill>
                    <a:srgbClr val="008000"/>
                  </a:solidFill>
                </a:endParaRPr>
              </a:p>
            </p:txBody>
          </p:sp>
          <p:sp>
            <p:nvSpPr>
              <p:cNvPr id="47" name="Rectangle 46"/>
              <p:cNvSpPr/>
              <p:nvPr/>
            </p:nvSpPr>
            <p:spPr>
              <a:xfrm>
                <a:off x="1143000" y="2500220"/>
                <a:ext cx="273212" cy="369332"/>
              </a:xfrm>
              <a:prstGeom prst="rect">
                <a:avLst/>
              </a:prstGeom>
            </p:spPr>
            <p:txBody>
              <a:bodyPr wrap="none" lIns="0" tIns="0" rIns="0" bIns="0">
                <a:spAutoFit/>
              </a:bodyPr>
              <a:lstStyle/>
              <a:p>
                <a:r>
                  <a:rPr lang="el-GR" sz="2400" dirty="0" smtClean="0">
                    <a:solidFill>
                      <a:srgbClr val="000000"/>
                    </a:solidFill>
                  </a:rPr>
                  <a:t>μ</a:t>
                </a:r>
                <a:r>
                  <a:rPr lang="en-US" sz="2400" baseline="-25000" dirty="0" smtClean="0">
                    <a:solidFill>
                      <a:srgbClr val="000000"/>
                    </a:solidFill>
                  </a:rPr>
                  <a:t>1</a:t>
                </a:r>
                <a:endParaRPr lang="en-US" sz="2400" baseline="-25000" dirty="0">
                  <a:solidFill>
                    <a:srgbClr val="000000"/>
                  </a:solidFill>
                </a:endParaRPr>
              </a:p>
            </p:txBody>
          </p:sp>
          <p:sp>
            <p:nvSpPr>
              <p:cNvPr id="49" name="Rectangle 48"/>
              <p:cNvSpPr/>
              <p:nvPr/>
            </p:nvSpPr>
            <p:spPr>
              <a:xfrm>
                <a:off x="1295400" y="5638800"/>
                <a:ext cx="457878"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3</a:t>
                </a:r>
                <a:endParaRPr lang="en-US" sz="2400" baseline="-25000" dirty="0">
                  <a:solidFill>
                    <a:srgbClr val="000000"/>
                  </a:solidFill>
                </a:endParaRPr>
              </a:p>
            </p:txBody>
          </p:sp>
          <p:sp>
            <p:nvSpPr>
              <p:cNvPr id="50" name="Rectangle 49"/>
              <p:cNvSpPr/>
              <p:nvPr/>
            </p:nvSpPr>
            <p:spPr>
              <a:xfrm>
                <a:off x="7606074" y="2514600"/>
                <a:ext cx="457878"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2</a:t>
                </a:r>
                <a:endParaRPr lang="en-US" sz="2400" baseline="-25000" dirty="0">
                  <a:solidFill>
                    <a:srgbClr val="000000"/>
                  </a:solidFill>
                </a:endParaRPr>
              </a:p>
            </p:txBody>
          </p:sp>
          <p:sp>
            <p:nvSpPr>
              <p:cNvPr id="51" name="Rectangle 50"/>
              <p:cNvSpPr/>
              <p:nvPr/>
            </p:nvSpPr>
            <p:spPr>
              <a:xfrm>
                <a:off x="7363129" y="5726372"/>
                <a:ext cx="457878"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4</a:t>
                </a:r>
                <a:endParaRPr lang="en-US" sz="2400" baseline="-25000" dirty="0">
                  <a:solidFill>
                    <a:srgbClr val="000000"/>
                  </a:solidFill>
                </a:endParaRPr>
              </a:p>
            </p:txBody>
          </p:sp>
          <p:sp>
            <p:nvSpPr>
              <p:cNvPr id="53" name="Rectangle 52"/>
              <p:cNvSpPr/>
              <p:nvPr/>
            </p:nvSpPr>
            <p:spPr>
              <a:xfrm>
                <a:off x="1633623" y="3151868"/>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13</a:t>
                </a:r>
                <a:endParaRPr lang="en-US" sz="2400" baseline="-25000" dirty="0">
                  <a:solidFill>
                    <a:schemeClr val="accent4">
                      <a:lumMod val="75000"/>
                    </a:schemeClr>
                  </a:solidFill>
                </a:endParaRPr>
              </a:p>
            </p:txBody>
          </p:sp>
          <p:sp>
            <p:nvSpPr>
              <p:cNvPr id="54" name="Rectangle 53"/>
              <p:cNvSpPr/>
              <p:nvPr/>
            </p:nvSpPr>
            <p:spPr>
              <a:xfrm>
                <a:off x="2079009" y="3151582"/>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31</a:t>
                </a:r>
                <a:endParaRPr lang="en-US" sz="2400" baseline="-25000" dirty="0">
                  <a:solidFill>
                    <a:schemeClr val="accent4">
                      <a:lumMod val="75000"/>
                    </a:schemeClr>
                  </a:solidFill>
                </a:endParaRPr>
              </a:p>
            </p:txBody>
          </p:sp>
          <p:sp>
            <p:nvSpPr>
              <p:cNvPr id="55" name="Rectangle 54"/>
              <p:cNvSpPr/>
              <p:nvPr/>
            </p:nvSpPr>
            <p:spPr>
              <a:xfrm>
                <a:off x="4114800" y="4365516"/>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43</a:t>
                </a:r>
                <a:endParaRPr lang="en-US" sz="2400" baseline="-25000" dirty="0">
                  <a:solidFill>
                    <a:schemeClr val="accent4">
                      <a:lumMod val="75000"/>
                    </a:schemeClr>
                  </a:solidFill>
                </a:endParaRPr>
              </a:p>
            </p:txBody>
          </p:sp>
          <p:sp>
            <p:nvSpPr>
              <p:cNvPr id="57" name="Rectangle 56"/>
              <p:cNvSpPr/>
              <p:nvPr/>
            </p:nvSpPr>
            <p:spPr>
              <a:xfrm>
                <a:off x="4093238" y="4781015"/>
                <a:ext cx="556563"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34</a:t>
                </a:r>
                <a:endParaRPr lang="en-US" sz="2400" baseline="-25000" dirty="0">
                  <a:solidFill>
                    <a:schemeClr val="accent4">
                      <a:lumMod val="75000"/>
                    </a:schemeClr>
                  </a:solidFill>
                </a:endParaRPr>
              </a:p>
            </p:txBody>
          </p:sp>
          <p:sp>
            <p:nvSpPr>
              <p:cNvPr id="63" name="Rectangle 62"/>
              <p:cNvSpPr/>
              <p:nvPr/>
            </p:nvSpPr>
            <p:spPr>
              <a:xfrm>
                <a:off x="6501742" y="3200686"/>
                <a:ext cx="556563"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24</a:t>
                </a:r>
                <a:endParaRPr lang="en-US" sz="2400" baseline="-25000" dirty="0">
                  <a:solidFill>
                    <a:schemeClr val="accent4">
                      <a:lumMod val="75000"/>
                    </a:schemeClr>
                  </a:solidFill>
                </a:endParaRPr>
              </a:p>
            </p:txBody>
          </p:sp>
          <p:sp>
            <p:nvSpPr>
              <p:cNvPr id="64" name="Rectangle 63"/>
              <p:cNvSpPr/>
              <p:nvPr/>
            </p:nvSpPr>
            <p:spPr>
              <a:xfrm>
                <a:off x="6924846" y="3200400"/>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42</a:t>
                </a:r>
                <a:endParaRPr lang="en-US" sz="2400" baseline="-25000" dirty="0">
                  <a:solidFill>
                    <a:schemeClr val="accent4">
                      <a:lumMod val="75000"/>
                    </a:schemeClr>
                  </a:solidFill>
                </a:endParaRPr>
              </a:p>
            </p:txBody>
          </p:sp>
          <p:sp>
            <p:nvSpPr>
              <p:cNvPr id="65" name="Rectangle 64"/>
              <p:cNvSpPr/>
              <p:nvPr/>
            </p:nvSpPr>
            <p:spPr>
              <a:xfrm>
                <a:off x="4114800" y="1143000"/>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12</a:t>
                </a:r>
                <a:endParaRPr lang="en-US" sz="2400" baseline="-25000" dirty="0">
                  <a:solidFill>
                    <a:schemeClr val="accent4">
                      <a:lumMod val="75000"/>
                    </a:schemeClr>
                  </a:solidFill>
                </a:endParaRPr>
              </a:p>
            </p:txBody>
          </p:sp>
          <p:sp>
            <p:nvSpPr>
              <p:cNvPr id="66" name="Rectangle 65"/>
              <p:cNvSpPr/>
              <p:nvPr/>
            </p:nvSpPr>
            <p:spPr>
              <a:xfrm>
                <a:off x="4093238" y="1558499"/>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21</a:t>
                </a:r>
                <a:endParaRPr lang="en-US" sz="2400" baseline="-25000" dirty="0">
                  <a:solidFill>
                    <a:schemeClr val="accent4">
                      <a:lumMod val="75000"/>
                    </a:schemeClr>
                  </a:solidFill>
                </a:endParaRPr>
              </a:p>
            </p:txBody>
          </p:sp>
          <p:sp>
            <p:nvSpPr>
              <p:cNvPr id="67" name="Rectangle 66"/>
              <p:cNvSpPr/>
              <p:nvPr/>
            </p:nvSpPr>
            <p:spPr>
              <a:xfrm>
                <a:off x="2858142" y="3446147"/>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32</a:t>
                </a:r>
                <a:endParaRPr lang="en-US" sz="2400" baseline="-25000" dirty="0">
                  <a:solidFill>
                    <a:schemeClr val="accent4">
                      <a:lumMod val="75000"/>
                    </a:schemeClr>
                  </a:solidFill>
                </a:endParaRPr>
              </a:p>
            </p:txBody>
          </p:sp>
          <p:sp>
            <p:nvSpPr>
              <p:cNvPr id="68" name="Rectangle 67"/>
              <p:cNvSpPr/>
              <p:nvPr/>
            </p:nvSpPr>
            <p:spPr>
              <a:xfrm>
                <a:off x="5770552" y="2689917"/>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23</a:t>
                </a:r>
                <a:endParaRPr lang="en-US" sz="2400" baseline="-25000" dirty="0">
                  <a:solidFill>
                    <a:schemeClr val="accent4">
                      <a:lumMod val="75000"/>
                    </a:schemeClr>
                  </a:solidFill>
                </a:endParaRPr>
              </a:p>
            </p:txBody>
          </p:sp>
          <p:sp>
            <p:nvSpPr>
              <p:cNvPr id="69" name="Rectangle 68"/>
              <p:cNvSpPr/>
              <p:nvPr/>
            </p:nvSpPr>
            <p:spPr>
              <a:xfrm>
                <a:off x="5750850" y="3489170"/>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41</a:t>
                </a:r>
                <a:endParaRPr lang="en-US" sz="2400" baseline="-25000" dirty="0">
                  <a:solidFill>
                    <a:schemeClr val="accent4">
                      <a:lumMod val="75000"/>
                    </a:schemeClr>
                  </a:solidFill>
                </a:endParaRPr>
              </a:p>
            </p:txBody>
          </p:sp>
          <p:sp>
            <p:nvSpPr>
              <p:cNvPr id="70" name="Rectangle 69"/>
              <p:cNvSpPr/>
              <p:nvPr/>
            </p:nvSpPr>
            <p:spPr>
              <a:xfrm>
                <a:off x="2857681" y="2647208"/>
                <a:ext cx="556563"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14</a:t>
                </a:r>
                <a:endParaRPr lang="en-US" sz="2400" baseline="-25000" dirty="0">
                  <a:solidFill>
                    <a:schemeClr val="accent4">
                      <a:lumMod val="75000"/>
                    </a:schemeClr>
                  </a:solidFill>
                </a:endParaRPr>
              </a:p>
            </p:txBody>
          </p:sp>
        </p:grpSp>
        <p:grpSp>
          <p:nvGrpSpPr>
            <p:cNvPr id="22" name="Group 21"/>
            <p:cNvGrpSpPr/>
            <p:nvPr/>
          </p:nvGrpSpPr>
          <p:grpSpPr>
            <a:xfrm>
              <a:off x="1761017" y="5332513"/>
              <a:ext cx="6222108" cy="1300916"/>
              <a:chOff x="2239003" y="5342173"/>
              <a:chExt cx="6222108" cy="1300916"/>
            </a:xfrm>
          </p:grpSpPr>
          <p:sp>
            <p:nvSpPr>
              <p:cNvPr id="20" name="Rectangle 19"/>
              <p:cNvSpPr/>
              <p:nvPr/>
            </p:nvSpPr>
            <p:spPr>
              <a:xfrm>
                <a:off x="3930468" y="5342173"/>
                <a:ext cx="1291827" cy="369332"/>
              </a:xfrm>
              <a:prstGeom prst="rect">
                <a:avLst/>
              </a:prstGeom>
            </p:spPr>
            <p:txBody>
              <a:bodyPr wrap="none">
                <a:spAutoFit/>
              </a:bodyPr>
              <a:lstStyle/>
              <a:p>
                <a:pPr algn="ctr"/>
                <a:r>
                  <a:rPr lang="en-US" b="1" dirty="0" smtClean="0">
                    <a:solidFill>
                      <a:srgbClr val="000000"/>
                    </a:solidFill>
                  </a:rPr>
                  <a:t>Parameters</a:t>
                </a:r>
                <a:endParaRPr lang="en-US" b="1" dirty="0" smtClean="0">
                  <a:solidFill>
                    <a:schemeClr val="accent4">
                      <a:lumMod val="75000"/>
                    </a:schemeClr>
                  </a:solidFill>
                </a:endParaRPr>
              </a:p>
            </p:txBody>
          </p:sp>
          <p:sp>
            <p:nvSpPr>
              <p:cNvPr id="21" name="Rectangle 20"/>
              <p:cNvSpPr/>
              <p:nvPr/>
            </p:nvSpPr>
            <p:spPr>
              <a:xfrm>
                <a:off x="2239003" y="5719759"/>
                <a:ext cx="6222108" cy="923330"/>
              </a:xfrm>
              <a:prstGeom prst="rect">
                <a:avLst/>
              </a:prstGeom>
            </p:spPr>
            <p:txBody>
              <a:bodyPr wrap="square">
                <a:spAutoFit/>
              </a:bodyPr>
              <a:lstStyle/>
              <a:p>
                <a:r>
                  <a:rPr lang="en-US" dirty="0">
                    <a:solidFill>
                      <a:schemeClr val="accent4">
                        <a:lumMod val="75000"/>
                      </a:schemeClr>
                    </a:solidFill>
                  </a:rPr>
                  <a:t>q</a:t>
                </a:r>
                <a:r>
                  <a:rPr lang="en-US" baseline="-25000" dirty="0">
                    <a:solidFill>
                      <a:schemeClr val="accent4">
                        <a:lumMod val="75000"/>
                      </a:schemeClr>
                    </a:solidFill>
                  </a:rPr>
                  <a:t>12 </a:t>
                </a:r>
                <a:r>
                  <a:rPr lang="en-US" dirty="0">
                    <a:solidFill>
                      <a:srgbClr val="000000"/>
                    </a:solidFill>
                  </a:rPr>
                  <a:t>character state transition rate (state 1 -&gt; 2)</a:t>
                </a:r>
              </a:p>
              <a:p>
                <a:r>
                  <a:rPr lang="el-GR" dirty="0">
                    <a:solidFill>
                      <a:srgbClr val="008000"/>
                    </a:solidFill>
                  </a:rPr>
                  <a:t>λ</a:t>
                </a:r>
                <a:r>
                  <a:rPr lang="en-US" baseline="-25000" dirty="0">
                    <a:solidFill>
                      <a:srgbClr val="008000"/>
                    </a:solidFill>
                  </a:rPr>
                  <a:t>1</a:t>
                </a:r>
                <a:r>
                  <a:rPr lang="en-US" dirty="0">
                    <a:solidFill>
                      <a:srgbClr val="008000"/>
                    </a:solidFill>
                  </a:rPr>
                  <a:t> </a:t>
                </a:r>
                <a:r>
                  <a:rPr lang="en-US" dirty="0"/>
                  <a:t>speciation rate (species in state 1)</a:t>
                </a:r>
              </a:p>
              <a:p>
                <a:r>
                  <a:rPr lang="el-GR" dirty="0">
                    <a:solidFill>
                      <a:srgbClr val="000000"/>
                    </a:solidFill>
                  </a:rPr>
                  <a:t>μ</a:t>
                </a:r>
                <a:r>
                  <a:rPr lang="en-US" baseline="-25000" dirty="0">
                    <a:solidFill>
                      <a:srgbClr val="000000"/>
                    </a:solidFill>
                  </a:rPr>
                  <a:t>1 </a:t>
                </a:r>
                <a:r>
                  <a:rPr lang="en-US" dirty="0">
                    <a:solidFill>
                      <a:srgbClr val="000000"/>
                    </a:solidFill>
                  </a:rPr>
                  <a:t>extinction rate (species in state 1</a:t>
                </a:r>
                <a:r>
                  <a:rPr lang="en-US" dirty="0" smtClean="0">
                    <a:solidFill>
                      <a:srgbClr val="000000"/>
                    </a:solidFill>
                  </a:rPr>
                  <a:t>)</a:t>
                </a:r>
              </a:p>
            </p:txBody>
          </p:sp>
        </p:grpSp>
      </p:grpSp>
      <p:grpSp>
        <p:nvGrpSpPr>
          <p:cNvPr id="39" name="Group 38"/>
          <p:cNvGrpSpPr/>
          <p:nvPr/>
        </p:nvGrpSpPr>
        <p:grpSpPr>
          <a:xfrm>
            <a:off x="57346" y="715674"/>
            <a:ext cx="829106" cy="4698195"/>
            <a:chOff x="588214" y="672224"/>
            <a:chExt cx="829106" cy="4698195"/>
          </a:xfrm>
        </p:grpSpPr>
        <p:pic>
          <p:nvPicPr>
            <p:cNvPr id="23" name="Picture 22" descr="Soil_profile_in_mature_forest.jpg"/>
            <p:cNvPicPr>
              <a:picLocks noChangeAspect="1"/>
            </p:cNvPicPr>
            <p:nvPr/>
          </p:nvPicPr>
          <p:blipFill rotWithShape="1">
            <a:blip r:embed="rId2">
              <a:extLst>
                <a:ext uri="{28A0092B-C50C-407E-A947-70E740481C1C}">
                  <a14:useLocalDpi xmlns:a14="http://schemas.microsoft.com/office/drawing/2010/main" val="0"/>
                </a:ext>
              </a:extLst>
            </a:blip>
            <a:srcRect l="35269" t="1541" r="55151" b="60291"/>
            <a:stretch/>
          </p:blipFill>
          <p:spPr>
            <a:xfrm>
              <a:off x="603504" y="1081883"/>
              <a:ext cx="813816" cy="4288536"/>
            </a:xfrm>
            <a:prstGeom prst="rect">
              <a:avLst/>
            </a:prstGeom>
          </p:spPr>
        </p:pic>
        <p:cxnSp>
          <p:nvCxnSpPr>
            <p:cNvPr id="72" name="Straight Connector 71"/>
            <p:cNvCxnSpPr/>
            <p:nvPr/>
          </p:nvCxnSpPr>
          <p:spPr>
            <a:xfrm>
              <a:off x="588214" y="3042970"/>
              <a:ext cx="803572" cy="24945"/>
            </a:xfrm>
            <a:prstGeom prst="line">
              <a:avLst/>
            </a:prstGeom>
            <a:ln w="57150" cap="flat">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88214" y="1644808"/>
              <a:ext cx="774571" cy="369332"/>
            </a:xfrm>
            <a:prstGeom prst="rect">
              <a:avLst/>
            </a:prstGeom>
            <a:solidFill>
              <a:schemeClr val="bg1">
                <a:alpha val="61000"/>
              </a:schemeClr>
            </a:solidFill>
          </p:spPr>
          <p:txBody>
            <a:bodyPr wrap="none" rtlCol="0">
              <a:spAutoFit/>
            </a:bodyPr>
            <a:lstStyle/>
            <a:p>
              <a:r>
                <a:rPr lang="en-US" b="1" dirty="0" smtClean="0">
                  <a:solidFill>
                    <a:srgbClr val="0000FF"/>
                  </a:solidFill>
                </a:rPr>
                <a:t>U</a:t>
              </a:r>
              <a:r>
                <a:rPr lang="en-US" dirty="0" smtClean="0">
                  <a:solidFill>
                    <a:srgbClr val="FF0000"/>
                  </a:solidFill>
                </a:rPr>
                <a:t>pper</a:t>
              </a:r>
              <a:endParaRPr lang="en-US" dirty="0">
                <a:solidFill>
                  <a:srgbClr val="FF0000"/>
                </a:solidFill>
              </a:endParaRPr>
            </a:p>
          </p:txBody>
        </p:sp>
        <p:sp>
          <p:nvSpPr>
            <p:cNvPr id="77" name="TextBox 76"/>
            <p:cNvSpPr txBox="1"/>
            <p:nvPr/>
          </p:nvSpPr>
          <p:spPr>
            <a:xfrm>
              <a:off x="655060" y="3947638"/>
              <a:ext cx="681159" cy="369332"/>
            </a:xfrm>
            <a:prstGeom prst="rect">
              <a:avLst/>
            </a:prstGeom>
            <a:solidFill>
              <a:schemeClr val="bg1">
                <a:alpha val="48000"/>
              </a:schemeClr>
            </a:solidFill>
          </p:spPr>
          <p:txBody>
            <a:bodyPr wrap="none" rtlCol="0">
              <a:spAutoFit/>
            </a:bodyPr>
            <a:lstStyle/>
            <a:p>
              <a:r>
                <a:rPr lang="en-US" b="1" dirty="0" smtClean="0">
                  <a:solidFill>
                    <a:srgbClr val="0000FF"/>
                  </a:solidFill>
                </a:rPr>
                <a:t>D</a:t>
              </a:r>
              <a:r>
                <a:rPr lang="en-US" dirty="0" smtClean="0">
                  <a:solidFill>
                    <a:srgbClr val="FF0000"/>
                  </a:solidFill>
                </a:rPr>
                <a:t>eep</a:t>
              </a:r>
              <a:endParaRPr lang="en-US" dirty="0">
                <a:solidFill>
                  <a:srgbClr val="FF0000"/>
                </a:solidFill>
              </a:endParaRPr>
            </a:p>
          </p:txBody>
        </p:sp>
        <p:sp>
          <p:nvSpPr>
            <p:cNvPr id="83" name="TextBox 82"/>
            <p:cNvSpPr txBox="1"/>
            <p:nvPr/>
          </p:nvSpPr>
          <p:spPr>
            <a:xfrm>
              <a:off x="737333" y="672224"/>
              <a:ext cx="518404" cy="369332"/>
            </a:xfrm>
            <a:prstGeom prst="rect">
              <a:avLst/>
            </a:prstGeom>
            <a:solidFill>
              <a:schemeClr val="bg1">
                <a:alpha val="48000"/>
              </a:schemeClr>
            </a:solidFill>
          </p:spPr>
          <p:txBody>
            <a:bodyPr wrap="none" rtlCol="0">
              <a:spAutoFit/>
            </a:bodyPr>
            <a:lstStyle/>
            <a:p>
              <a:r>
                <a:rPr lang="en-US" dirty="0" smtClean="0">
                  <a:solidFill>
                    <a:srgbClr val="FF0000"/>
                  </a:solidFill>
                </a:rPr>
                <a:t>Soil</a:t>
              </a:r>
              <a:endParaRPr lang="en-US" dirty="0">
                <a:solidFill>
                  <a:srgbClr val="FF0000"/>
                </a:solidFill>
              </a:endParaRPr>
            </a:p>
          </p:txBody>
        </p:sp>
      </p:grpSp>
      <p:sp>
        <p:nvSpPr>
          <p:cNvPr id="40" name="Rectangle 39"/>
          <p:cNvSpPr/>
          <p:nvPr/>
        </p:nvSpPr>
        <p:spPr>
          <a:xfrm>
            <a:off x="8205588" y="1157923"/>
            <a:ext cx="813816" cy="2068157"/>
          </a:xfrm>
          <a:prstGeom prst="rect">
            <a:avLst/>
          </a:prstGeom>
          <a:solidFill>
            <a:schemeClr val="accent3">
              <a:lumMod val="40000"/>
              <a:lumOff val="60000"/>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8095407" y="715150"/>
            <a:ext cx="1025153" cy="369332"/>
          </a:xfrm>
          <a:prstGeom prst="rect">
            <a:avLst/>
          </a:prstGeom>
          <a:solidFill>
            <a:schemeClr val="bg1">
              <a:alpha val="48000"/>
            </a:schemeClr>
          </a:solidFill>
        </p:spPr>
        <p:txBody>
          <a:bodyPr wrap="none" rtlCol="0">
            <a:spAutoFit/>
          </a:bodyPr>
          <a:lstStyle/>
          <a:p>
            <a:r>
              <a:rPr lang="en-US" dirty="0" smtClean="0">
                <a:solidFill>
                  <a:srgbClr val="FF0000"/>
                </a:solidFill>
              </a:rPr>
              <a:t>Sexuality</a:t>
            </a:r>
            <a:endParaRPr lang="en-US" dirty="0">
              <a:solidFill>
                <a:srgbClr val="FF0000"/>
              </a:solidFill>
            </a:endParaRPr>
          </a:p>
        </p:txBody>
      </p:sp>
      <p:sp>
        <p:nvSpPr>
          <p:cNvPr id="86" name="Rectangle 85"/>
          <p:cNvSpPr/>
          <p:nvPr/>
        </p:nvSpPr>
        <p:spPr>
          <a:xfrm>
            <a:off x="8205588" y="3226080"/>
            <a:ext cx="813816" cy="2068157"/>
          </a:xfrm>
          <a:prstGeom prst="rect">
            <a:avLst/>
          </a:prstGeom>
          <a:solidFill>
            <a:schemeClr val="accent3">
              <a:lumMod val="20000"/>
              <a:lumOff val="80000"/>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8296044" y="1691330"/>
            <a:ext cx="608753"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S</a:t>
            </a:r>
            <a:r>
              <a:rPr lang="en-US" dirty="0" smtClean="0">
                <a:solidFill>
                  <a:srgbClr val="FF0000"/>
                </a:solidFill>
              </a:rPr>
              <a:t>exual</a:t>
            </a:r>
            <a:endParaRPr lang="en-US" dirty="0">
              <a:solidFill>
                <a:srgbClr val="FF0000"/>
              </a:solidFill>
            </a:endParaRPr>
          </a:p>
        </p:txBody>
      </p:sp>
      <p:sp>
        <p:nvSpPr>
          <p:cNvPr id="88" name="TextBox 87"/>
          <p:cNvSpPr txBox="1"/>
          <p:nvPr/>
        </p:nvSpPr>
        <p:spPr>
          <a:xfrm>
            <a:off x="8252979" y="3973316"/>
            <a:ext cx="729805"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A</a:t>
            </a:r>
            <a:r>
              <a:rPr lang="en-US" dirty="0" smtClean="0">
                <a:solidFill>
                  <a:srgbClr val="FF0000"/>
                </a:solidFill>
              </a:rPr>
              <a:t>sexual</a:t>
            </a:r>
            <a:endParaRPr lang="en-US" dirty="0">
              <a:solidFill>
                <a:srgbClr val="FF0000"/>
              </a:solidFill>
            </a:endParaRPr>
          </a:p>
        </p:txBody>
      </p:sp>
      <p:sp>
        <p:nvSpPr>
          <p:cNvPr id="76" name="Rectangle 75"/>
          <p:cNvSpPr>
            <a:spLocks noChangeArrowheads="1"/>
          </p:cNvSpPr>
          <p:nvPr/>
        </p:nvSpPr>
        <p:spPr bwMode="auto">
          <a:xfrm>
            <a:off x="9144000" y="480053"/>
            <a:ext cx="4419600" cy="95410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b="0" dirty="0" smtClean="0">
                <a:solidFill>
                  <a:schemeClr val="folHlink"/>
                </a:solidFill>
                <a:latin typeface="Times" charset="0"/>
              </a:rPr>
              <a:t>Then we will add speciation rates (lambda) and extinction (mu) rates for each state. This adds 8 more parameters.  The result is the full, 20-parameter model. </a:t>
            </a:r>
          </a:p>
          <a:p>
            <a:pPr eaLnBrk="0" hangingPunct="0">
              <a:buFont typeface="Symbol" charset="0"/>
              <a:buNone/>
            </a:pPr>
            <a:endParaRPr lang="en-US" sz="1400" dirty="0">
              <a:solidFill>
                <a:schemeClr val="folHlink"/>
              </a:solidFill>
              <a:latin typeface="Times" charset="0"/>
            </a:endParaRPr>
          </a:p>
        </p:txBody>
      </p:sp>
    </p:spTree>
    <p:extLst>
      <p:ext uri="{BB962C8B-B14F-4D97-AF65-F5344CB8AC3E}">
        <p14:creationId xmlns:p14="http://schemas.microsoft.com/office/powerpoint/2010/main" val="28182054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a:xfrm>
            <a:off x="1813393" y="-4504"/>
            <a:ext cx="6012784" cy="584776"/>
          </a:xfrm>
          <a:prstGeom prst="rect">
            <a:avLst/>
          </a:prstGeom>
        </p:spPr>
        <p:txBody>
          <a:bodyPr wrap="none">
            <a:spAutoFit/>
          </a:bodyPr>
          <a:lstStyle/>
          <a:p>
            <a:r>
              <a:rPr lang="en-US" sz="3200" b="1" dirty="0" smtClean="0"/>
              <a:t>Model </a:t>
            </a:r>
            <a:r>
              <a:rPr lang="en-US" sz="3200" dirty="0" smtClean="0"/>
              <a:t>(with sampling frequencies)</a:t>
            </a:r>
            <a:endParaRPr lang="en-US" sz="3200" dirty="0"/>
          </a:p>
        </p:txBody>
      </p:sp>
      <p:grpSp>
        <p:nvGrpSpPr>
          <p:cNvPr id="37" name="Group 36"/>
          <p:cNvGrpSpPr/>
          <p:nvPr/>
        </p:nvGrpSpPr>
        <p:grpSpPr>
          <a:xfrm>
            <a:off x="1050589" y="836460"/>
            <a:ext cx="7394311" cy="6072199"/>
            <a:chOff x="588814" y="838229"/>
            <a:chExt cx="7394311" cy="6072199"/>
          </a:xfrm>
        </p:grpSpPr>
        <p:grpSp>
          <p:nvGrpSpPr>
            <p:cNvPr id="19" name="Group 18"/>
            <p:cNvGrpSpPr/>
            <p:nvPr/>
          </p:nvGrpSpPr>
          <p:grpSpPr>
            <a:xfrm>
              <a:off x="588814" y="838229"/>
              <a:ext cx="7094733" cy="5088487"/>
              <a:chOff x="1045419" y="1099550"/>
              <a:chExt cx="7094733" cy="5088487"/>
            </a:xfrm>
          </p:grpSpPr>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8" name="Connector 7"/>
              <p:cNvSpPr/>
              <p:nvPr/>
            </p:nvSpPr>
            <p:spPr>
              <a:xfrm>
                <a:off x="2113169"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Connector 11"/>
              <p:cNvSpPr/>
              <p:nvPr/>
            </p:nvSpPr>
            <p:spPr>
              <a:xfrm>
                <a:off x="6176762"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Connector 13"/>
              <p:cNvSpPr/>
              <p:nvPr/>
            </p:nvSpPr>
            <p:spPr>
              <a:xfrm>
                <a:off x="2113169"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Connector 15"/>
              <p:cNvSpPr/>
              <p:nvPr/>
            </p:nvSpPr>
            <p:spPr>
              <a:xfrm>
                <a:off x="6176762"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Arrow Connector 5"/>
              <p:cNvCxnSpPr>
                <a:stCxn id="8" idx="2"/>
                <a:endCxn id="14" idx="2"/>
              </p:cNvCxnSpPr>
              <p:nvPr/>
            </p:nvCxnSpPr>
            <p:spPr>
              <a:xfrm>
                <a:off x="2113169" y="1998980"/>
                <a:ext cx="0" cy="279538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0"/>
                <a:endCxn id="8" idx="4"/>
              </p:cNvCxnSpPr>
              <p:nvPr/>
            </p:nvCxnSpPr>
            <p:spPr>
              <a:xfrm flipV="1">
                <a:off x="2524649" y="2410460"/>
                <a:ext cx="0" cy="197242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2" idx="4"/>
              </p:cNvCxnSpPr>
              <p:nvPr/>
            </p:nvCxnSpPr>
            <p:spPr>
              <a:xfrm flipH="1">
                <a:off x="6573624" y="2410460"/>
                <a:ext cx="14618" cy="200798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6"/>
                <a:endCxn id="12" idx="6"/>
              </p:cNvCxnSpPr>
              <p:nvPr/>
            </p:nvCxnSpPr>
            <p:spPr>
              <a:xfrm flipV="1">
                <a:off x="6999722" y="1998980"/>
                <a:ext cx="0" cy="279538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2" idx="2"/>
                <a:endCxn id="8" idx="6"/>
              </p:cNvCxnSpPr>
              <p:nvPr/>
            </p:nvCxnSpPr>
            <p:spPr>
              <a:xfrm flipH="1">
                <a:off x="2936129" y="1998980"/>
                <a:ext cx="3240633"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8" idx="0"/>
              </p:cNvCxnSpPr>
              <p:nvPr/>
            </p:nvCxnSpPr>
            <p:spPr>
              <a:xfrm>
                <a:off x="2524649" y="1587500"/>
                <a:ext cx="3914251"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4" idx="4"/>
                <a:endCxn id="16" idx="4"/>
              </p:cNvCxnSpPr>
              <p:nvPr/>
            </p:nvCxnSpPr>
            <p:spPr>
              <a:xfrm>
                <a:off x="2524649" y="5205848"/>
                <a:ext cx="4063593"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6" idx="2"/>
              </p:cNvCxnSpPr>
              <p:nvPr/>
            </p:nvCxnSpPr>
            <p:spPr>
              <a:xfrm flipH="1" flipV="1">
                <a:off x="2936130" y="4776576"/>
                <a:ext cx="3240632" cy="17792"/>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6" idx="0"/>
                <a:endCxn id="8" idx="6"/>
              </p:cNvCxnSpPr>
              <p:nvPr/>
            </p:nvCxnSpPr>
            <p:spPr>
              <a:xfrm flipH="1" flipV="1">
                <a:off x="2936129" y="199898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8" idx="4"/>
                <a:endCxn id="16" idx="2"/>
              </p:cNvCxnSpPr>
              <p:nvPr/>
            </p:nvCxnSpPr>
            <p:spPr>
              <a:xfrm>
                <a:off x="2524649" y="241046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14" idx="0"/>
                <a:endCxn id="12" idx="2"/>
              </p:cNvCxnSpPr>
              <p:nvPr/>
            </p:nvCxnSpPr>
            <p:spPr>
              <a:xfrm flipV="1">
                <a:off x="2524649" y="199898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12" idx="4"/>
                <a:endCxn id="14" idx="6"/>
              </p:cNvCxnSpPr>
              <p:nvPr/>
            </p:nvCxnSpPr>
            <p:spPr>
              <a:xfrm flipH="1">
                <a:off x="2936129" y="241046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2188134" y="1814314"/>
                <a:ext cx="695811" cy="369332"/>
              </a:xfrm>
              <a:prstGeom prst="rect">
                <a:avLst/>
              </a:prstGeom>
              <a:noFill/>
            </p:spPr>
            <p:txBody>
              <a:bodyPr wrap="none" rtlCol="0">
                <a:spAutoFit/>
              </a:bodyPr>
              <a:lstStyle/>
              <a:p>
                <a:r>
                  <a:rPr lang="en-US" dirty="0" smtClean="0">
                    <a:solidFill>
                      <a:srgbClr val="0000FF"/>
                    </a:solidFill>
                  </a:rPr>
                  <a:t>US(1)</a:t>
                </a:r>
                <a:endParaRPr lang="en-US" dirty="0">
                  <a:solidFill>
                    <a:srgbClr val="0000FF"/>
                  </a:solidFill>
                </a:endParaRPr>
              </a:p>
            </p:txBody>
          </p:sp>
          <p:sp>
            <p:nvSpPr>
              <p:cNvPr id="80" name="TextBox 79"/>
              <p:cNvSpPr txBox="1"/>
              <p:nvPr/>
            </p:nvSpPr>
            <p:spPr>
              <a:xfrm>
                <a:off x="6258064" y="1814314"/>
                <a:ext cx="723312" cy="369332"/>
              </a:xfrm>
              <a:prstGeom prst="rect">
                <a:avLst/>
              </a:prstGeom>
              <a:noFill/>
            </p:spPr>
            <p:txBody>
              <a:bodyPr wrap="none" rtlCol="0">
                <a:spAutoFit/>
              </a:bodyPr>
              <a:lstStyle/>
              <a:p>
                <a:r>
                  <a:rPr lang="en-US" dirty="0" smtClean="0">
                    <a:solidFill>
                      <a:srgbClr val="0000FF"/>
                    </a:solidFill>
                  </a:rPr>
                  <a:t>UA(2)</a:t>
                </a:r>
                <a:endParaRPr lang="en-US" dirty="0">
                  <a:solidFill>
                    <a:srgbClr val="0000FF"/>
                  </a:solidFill>
                </a:endParaRPr>
              </a:p>
            </p:txBody>
          </p:sp>
          <p:sp>
            <p:nvSpPr>
              <p:cNvPr id="81" name="TextBox 80"/>
              <p:cNvSpPr txBox="1"/>
              <p:nvPr/>
            </p:nvSpPr>
            <p:spPr>
              <a:xfrm>
                <a:off x="2217622" y="4614530"/>
                <a:ext cx="689725" cy="369332"/>
              </a:xfrm>
              <a:prstGeom prst="rect">
                <a:avLst/>
              </a:prstGeom>
              <a:noFill/>
            </p:spPr>
            <p:txBody>
              <a:bodyPr wrap="none" rtlCol="0">
                <a:spAutoFit/>
              </a:bodyPr>
              <a:lstStyle/>
              <a:p>
                <a:r>
                  <a:rPr lang="en-US" dirty="0" smtClean="0">
                    <a:solidFill>
                      <a:srgbClr val="0000FF"/>
                    </a:solidFill>
                  </a:rPr>
                  <a:t>DS(3)</a:t>
                </a:r>
                <a:endParaRPr lang="en-US" dirty="0">
                  <a:solidFill>
                    <a:srgbClr val="0000FF"/>
                  </a:solidFill>
                </a:endParaRPr>
              </a:p>
            </p:txBody>
          </p:sp>
          <p:sp>
            <p:nvSpPr>
              <p:cNvPr id="82" name="TextBox 81"/>
              <p:cNvSpPr txBox="1"/>
              <p:nvPr/>
            </p:nvSpPr>
            <p:spPr>
              <a:xfrm>
                <a:off x="6282496" y="4609702"/>
                <a:ext cx="717226" cy="369332"/>
              </a:xfrm>
              <a:prstGeom prst="rect">
                <a:avLst/>
              </a:prstGeom>
              <a:noFill/>
            </p:spPr>
            <p:txBody>
              <a:bodyPr wrap="none" rtlCol="0">
                <a:spAutoFit/>
              </a:bodyPr>
              <a:lstStyle/>
              <a:p>
                <a:r>
                  <a:rPr lang="en-US" dirty="0" smtClean="0">
                    <a:solidFill>
                      <a:srgbClr val="0000FF"/>
                    </a:solidFill>
                  </a:rPr>
                  <a:t>DA(4)</a:t>
                </a:r>
                <a:endParaRPr lang="en-US" dirty="0">
                  <a:solidFill>
                    <a:srgbClr val="0000FF"/>
                  </a:solidFill>
                </a:endParaRPr>
              </a:p>
            </p:txBody>
          </p:sp>
          <p:sp>
            <p:nvSpPr>
              <p:cNvPr id="93" name="Arc 92"/>
              <p:cNvSpPr/>
              <p:nvPr/>
            </p:nvSpPr>
            <p:spPr>
              <a:xfrm rot="17206630">
                <a:off x="1587796" y="1178126"/>
                <a:ext cx="822960" cy="817040"/>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endParaRPr lang="en-US"/>
              </a:p>
            </p:txBody>
          </p:sp>
          <p:cxnSp>
            <p:nvCxnSpPr>
              <p:cNvPr id="95" name="Straight Arrow Connector 94"/>
              <p:cNvCxnSpPr/>
              <p:nvPr/>
            </p:nvCxnSpPr>
            <p:spPr>
              <a:xfrm flipH="1">
                <a:off x="1562101" y="2100240"/>
                <a:ext cx="551068" cy="506496"/>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1879600" y="5205848"/>
                <a:ext cx="578632" cy="572652"/>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16" idx="4"/>
              </p:cNvCxnSpPr>
              <p:nvPr/>
            </p:nvCxnSpPr>
            <p:spPr>
              <a:xfrm>
                <a:off x="6588242" y="5205848"/>
                <a:ext cx="601098" cy="572652"/>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12" idx="6"/>
              </p:cNvCxnSpPr>
              <p:nvPr/>
            </p:nvCxnSpPr>
            <p:spPr>
              <a:xfrm>
                <a:off x="6999722" y="1998980"/>
                <a:ext cx="592346" cy="607756"/>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0" name="Arc 109"/>
              <p:cNvSpPr/>
              <p:nvPr/>
            </p:nvSpPr>
            <p:spPr>
              <a:xfrm rot="1463315">
                <a:off x="6637138" y="1099550"/>
                <a:ext cx="822960" cy="81704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5" name="Arc 34"/>
              <p:cNvSpPr/>
              <p:nvPr/>
            </p:nvSpPr>
            <p:spPr>
              <a:xfrm rot="13202972">
                <a:off x="1510275" y="4645736"/>
                <a:ext cx="822960" cy="817040"/>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6" name="Arc 35"/>
              <p:cNvSpPr/>
              <p:nvPr/>
            </p:nvSpPr>
            <p:spPr>
              <a:xfrm rot="5923941">
                <a:off x="6777859" y="4716468"/>
                <a:ext cx="822960" cy="81704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7" name="Rectangle 16"/>
              <p:cNvSpPr/>
              <p:nvPr/>
            </p:nvSpPr>
            <p:spPr>
              <a:xfrm>
                <a:off x="1045419" y="1352649"/>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1</a:t>
                </a:r>
                <a:endParaRPr lang="en-US" sz="2400" baseline="-25000" dirty="0">
                  <a:solidFill>
                    <a:srgbClr val="008000"/>
                  </a:solidFill>
                </a:endParaRPr>
              </a:p>
            </p:txBody>
          </p:sp>
          <p:sp>
            <p:nvSpPr>
              <p:cNvPr id="43" name="Rectangle 42"/>
              <p:cNvSpPr/>
              <p:nvPr/>
            </p:nvSpPr>
            <p:spPr>
              <a:xfrm>
                <a:off x="1066800" y="4800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3</a:t>
                </a:r>
                <a:endParaRPr lang="en-US" sz="2400" baseline="-25000" dirty="0">
                  <a:solidFill>
                    <a:srgbClr val="008000"/>
                  </a:solidFill>
                </a:endParaRPr>
              </a:p>
            </p:txBody>
          </p:sp>
          <p:sp>
            <p:nvSpPr>
              <p:cNvPr id="44" name="Rectangle 43"/>
              <p:cNvSpPr/>
              <p:nvPr/>
            </p:nvSpPr>
            <p:spPr>
              <a:xfrm>
                <a:off x="7620000" y="1371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2</a:t>
                </a:r>
                <a:endParaRPr lang="en-US" sz="2400" baseline="-25000" dirty="0">
                  <a:solidFill>
                    <a:srgbClr val="008000"/>
                  </a:solidFill>
                </a:endParaRPr>
              </a:p>
            </p:txBody>
          </p:sp>
          <p:sp>
            <p:nvSpPr>
              <p:cNvPr id="46" name="Rectangle 45"/>
              <p:cNvSpPr/>
              <p:nvPr/>
            </p:nvSpPr>
            <p:spPr>
              <a:xfrm>
                <a:off x="7696200" y="4800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4</a:t>
                </a:r>
                <a:endParaRPr lang="en-US" sz="2400" baseline="-25000" dirty="0">
                  <a:solidFill>
                    <a:srgbClr val="008000"/>
                  </a:solidFill>
                </a:endParaRPr>
              </a:p>
            </p:txBody>
          </p:sp>
          <p:sp>
            <p:nvSpPr>
              <p:cNvPr id="47" name="Rectangle 46"/>
              <p:cNvSpPr/>
              <p:nvPr/>
            </p:nvSpPr>
            <p:spPr>
              <a:xfrm>
                <a:off x="1143000" y="2500220"/>
                <a:ext cx="273212" cy="369332"/>
              </a:xfrm>
              <a:prstGeom prst="rect">
                <a:avLst/>
              </a:prstGeom>
            </p:spPr>
            <p:txBody>
              <a:bodyPr wrap="none" lIns="0" tIns="0" rIns="0" bIns="0">
                <a:spAutoFit/>
              </a:bodyPr>
              <a:lstStyle/>
              <a:p>
                <a:r>
                  <a:rPr lang="el-GR" sz="2400" dirty="0" smtClean="0">
                    <a:solidFill>
                      <a:srgbClr val="000000"/>
                    </a:solidFill>
                  </a:rPr>
                  <a:t>μ</a:t>
                </a:r>
                <a:r>
                  <a:rPr lang="en-US" sz="2400" baseline="-25000" dirty="0" smtClean="0">
                    <a:solidFill>
                      <a:srgbClr val="000000"/>
                    </a:solidFill>
                  </a:rPr>
                  <a:t>1</a:t>
                </a:r>
                <a:endParaRPr lang="en-US" sz="2400" baseline="-25000" dirty="0">
                  <a:solidFill>
                    <a:srgbClr val="000000"/>
                  </a:solidFill>
                </a:endParaRPr>
              </a:p>
            </p:txBody>
          </p:sp>
          <p:sp>
            <p:nvSpPr>
              <p:cNvPr id="49" name="Rectangle 48"/>
              <p:cNvSpPr/>
              <p:nvPr/>
            </p:nvSpPr>
            <p:spPr>
              <a:xfrm>
                <a:off x="1295400" y="5638800"/>
                <a:ext cx="457878"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3</a:t>
                </a:r>
                <a:endParaRPr lang="en-US" sz="2400" baseline="-25000" dirty="0">
                  <a:solidFill>
                    <a:srgbClr val="000000"/>
                  </a:solidFill>
                </a:endParaRPr>
              </a:p>
            </p:txBody>
          </p:sp>
          <p:sp>
            <p:nvSpPr>
              <p:cNvPr id="50" name="Rectangle 49"/>
              <p:cNvSpPr/>
              <p:nvPr/>
            </p:nvSpPr>
            <p:spPr>
              <a:xfrm>
                <a:off x="7606074" y="2514600"/>
                <a:ext cx="457878"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2</a:t>
                </a:r>
                <a:endParaRPr lang="en-US" sz="2400" baseline="-25000" dirty="0">
                  <a:solidFill>
                    <a:srgbClr val="000000"/>
                  </a:solidFill>
                </a:endParaRPr>
              </a:p>
            </p:txBody>
          </p:sp>
          <p:sp>
            <p:nvSpPr>
              <p:cNvPr id="51" name="Rectangle 50"/>
              <p:cNvSpPr/>
              <p:nvPr/>
            </p:nvSpPr>
            <p:spPr>
              <a:xfrm>
                <a:off x="7363129" y="5726372"/>
                <a:ext cx="457878"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4</a:t>
                </a:r>
                <a:endParaRPr lang="en-US" sz="2400" baseline="-25000" dirty="0">
                  <a:solidFill>
                    <a:srgbClr val="000000"/>
                  </a:solidFill>
                </a:endParaRPr>
              </a:p>
            </p:txBody>
          </p:sp>
          <p:sp>
            <p:nvSpPr>
              <p:cNvPr id="53" name="Rectangle 52"/>
              <p:cNvSpPr/>
              <p:nvPr/>
            </p:nvSpPr>
            <p:spPr>
              <a:xfrm>
                <a:off x="1633623" y="3151868"/>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13</a:t>
                </a:r>
                <a:endParaRPr lang="en-US" sz="2400" baseline="-25000" dirty="0">
                  <a:solidFill>
                    <a:schemeClr val="accent4">
                      <a:lumMod val="75000"/>
                    </a:schemeClr>
                  </a:solidFill>
                </a:endParaRPr>
              </a:p>
            </p:txBody>
          </p:sp>
          <p:sp>
            <p:nvSpPr>
              <p:cNvPr id="54" name="Rectangle 53"/>
              <p:cNvSpPr/>
              <p:nvPr/>
            </p:nvSpPr>
            <p:spPr>
              <a:xfrm>
                <a:off x="2079009" y="3151582"/>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31</a:t>
                </a:r>
                <a:endParaRPr lang="en-US" sz="2400" baseline="-25000" dirty="0">
                  <a:solidFill>
                    <a:schemeClr val="accent4">
                      <a:lumMod val="75000"/>
                    </a:schemeClr>
                  </a:solidFill>
                </a:endParaRPr>
              </a:p>
            </p:txBody>
          </p:sp>
          <p:sp>
            <p:nvSpPr>
              <p:cNvPr id="55" name="Rectangle 54"/>
              <p:cNvSpPr/>
              <p:nvPr/>
            </p:nvSpPr>
            <p:spPr>
              <a:xfrm>
                <a:off x="4114800" y="4365516"/>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43</a:t>
                </a:r>
                <a:endParaRPr lang="en-US" sz="2400" baseline="-25000" dirty="0">
                  <a:solidFill>
                    <a:schemeClr val="accent4">
                      <a:lumMod val="75000"/>
                    </a:schemeClr>
                  </a:solidFill>
                </a:endParaRPr>
              </a:p>
            </p:txBody>
          </p:sp>
          <p:sp>
            <p:nvSpPr>
              <p:cNvPr id="57" name="Rectangle 56"/>
              <p:cNvSpPr/>
              <p:nvPr/>
            </p:nvSpPr>
            <p:spPr>
              <a:xfrm>
                <a:off x="4093238" y="4781015"/>
                <a:ext cx="556563"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34</a:t>
                </a:r>
                <a:endParaRPr lang="en-US" sz="2400" baseline="-25000" dirty="0">
                  <a:solidFill>
                    <a:schemeClr val="accent4">
                      <a:lumMod val="75000"/>
                    </a:schemeClr>
                  </a:solidFill>
                </a:endParaRPr>
              </a:p>
            </p:txBody>
          </p:sp>
          <p:sp>
            <p:nvSpPr>
              <p:cNvPr id="63" name="Rectangle 62"/>
              <p:cNvSpPr/>
              <p:nvPr/>
            </p:nvSpPr>
            <p:spPr>
              <a:xfrm>
                <a:off x="6501742" y="3200686"/>
                <a:ext cx="556563"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24</a:t>
                </a:r>
                <a:endParaRPr lang="en-US" sz="2400" baseline="-25000" dirty="0">
                  <a:solidFill>
                    <a:schemeClr val="accent4">
                      <a:lumMod val="75000"/>
                    </a:schemeClr>
                  </a:solidFill>
                </a:endParaRPr>
              </a:p>
            </p:txBody>
          </p:sp>
          <p:sp>
            <p:nvSpPr>
              <p:cNvPr id="64" name="Rectangle 63"/>
              <p:cNvSpPr/>
              <p:nvPr/>
            </p:nvSpPr>
            <p:spPr>
              <a:xfrm>
                <a:off x="6924846" y="3200400"/>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42</a:t>
                </a:r>
                <a:endParaRPr lang="en-US" sz="2400" baseline="-25000" dirty="0">
                  <a:solidFill>
                    <a:schemeClr val="accent4">
                      <a:lumMod val="75000"/>
                    </a:schemeClr>
                  </a:solidFill>
                </a:endParaRPr>
              </a:p>
            </p:txBody>
          </p:sp>
          <p:sp>
            <p:nvSpPr>
              <p:cNvPr id="65" name="Rectangle 64"/>
              <p:cNvSpPr/>
              <p:nvPr/>
            </p:nvSpPr>
            <p:spPr>
              <a:xfrm>
                <a:off x="4114800" y="1143000"/>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12</a:t>
                </a:r>
                <a:endParaRPr lang="en-US" sz="2400" baseline="-25000" dirty="0">
                  <a:solidFill>
                    <a:schemeClr val="accent4">
                      <a:lumMod val="75000"/>
                    </a:schemeClr>
                  </a:solidFill>
                </a:endParaRPr>
              </a:p>
            </p:txBody>
          </p:sp>
          <p:sp>
            <p:nvSpPr>
              <p:cNvPr id="66" name="Rectangle 65"/>
              <p:cNvSpPr/>
              <p:nvPr/>
            </p:nvSpPr>
            <p:spPr>
              <a:xfrm>
                <a:off x="4093238" y="1558499"/>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21</a:t>
                </a:r>
                <a:endParaRPr lang="en-US" sz="2400" baseline="-25000" dirty="0">
                  <a:solidFill>
                    <a:schemeClr val="accent4">
                      <a:lumMod val="75000"/>
                    </a:schemeClr>
                  </a:solidFill>
                </a:endParaRPr>
              </a:p>
            </p:txBody>
          </p:sp>
          <p:sp>
            <p:nvSpPr>
              <p:cNvPr id="67" name="Rectangle 66"/>
              <p:cNvSpPr/>
              <p:nvPr/>
            </p:nvSpPr>
            <p:spPr>
              <a:xfrm>
                <a:off x="2858142" y="3446147"/>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32</a:t>
                </a:r>
                <a:endParaRPr lang="en-US" sz="2400" baseline="-25000" dirty="0">
                  <a:solidFill>
                    <a:schemeClr val="accent4">
                      <a:lumMod val="75000"/>
                    </a:schemeClr>
                  </a:solidFill>
                </a:endParaRPr>
              </a:p>
            </p:txBody>
          </p:sp>
          <p:sp>
            <p:nvSpPr>
              <p:cNvPr id="68" name="Rectangle 67"/>
              <p:cNvSpPr/>
              <p:nvPr/>
            </p:nvSpPr>
            <p:spPr>
              <a:xfrm>
                <a:off x="5770552" y="2689917"/>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23</a:t>
                </a:r>
                <a:endParaRPr lang="en-US" sz="2400" baseline="-25000" dirty="0">
                  <a:solidFill>
                    <a:schemeClr val="accent4">
                      <a:lumMod val="75000"/>
                    </a:schemeClr>
                  </a:solidFill>
                </a:endParaRPr>
              </a:p>
            </p:txBody>
          </p:sp>
          <p:sp>
            <p:nvSpPr>
              <p:cNvPr id="69" name="Rectangle 68"/>
              <p:cNvSpPr/>
              <p:nvPr/>
            </p:nvSpPr>
            <p:spPr>
              <a:xfrm>
                <a:off x="5750850" y="3489170"/>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41</a:t>
                </a:r>
                <a:endParaRPr lang="en-US" sz="2400" baseline="-25000" dirty="0">
                  <a:solidFill>
                    <a:schemeClr val="accent4">
                      <a:lumMod val="75000"/>
                    </a:schemeClr>
                  </a:solidFill>
                </a:endParaRPr>
              </a:p>
            </p:txBody>
          </p:sp>
          <p:sp>
            <p:nvSpPr>
              <p:cNvPr id="70" name="Rectangle 69"/>
              <p:cNvSpPr/>
              <p:nvPr/>
            </p:nvSpPr>
            <p:spPr>
              <a:xfrm>
                <a:off x="2857681" y="2647208"/>
                <a:ext cx="556563"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14</a:t>
                </a:r>
                <a:endParaRPr lang="en-US" sz="2400" baseline="-25000" dirty="0">
                  <a:solidFill>
                    <a:schemeClr val="accent4">
                      <a:lumMod val="75000"/>
                    </a:schemeClr>
                  </a:solidFill>
                </a:endParaRPr>
              </a:p>
            </p:txBody>
          </p:sp>
        </p:grpSp>
        <p:grpSp>
          <p:nvGrpSpPr>
            <p:cNvPr id="22" name="Group 21"/>
            <p:cNvGrpSpPr/>
            <p:nvPr/>
          </p:nvGrpSpPr>
          <p:grpSpPr>
            <a:xfrm>
              <a:off x="1761017" y="5332513"/>
              <a:ext cx="6222108" cy="1577915"/>
              <a:chOff x="2239003" y="5342173"/>
              <a:chExt cx="6222108" cy="1577915"/>
            </a:xfrm>
          </p:grpSpPr>
          <p:sp>
            <p:nvSpPr>
              <p:cNvPr id="20" name="Rectangle 19"/>
              <p:cNvSpPr/>
              <p:nvPr/>
            </p:nvSpPr>
            <p:spPr>
              <a:xfrm>
                <a:off x="3930468" y="5342173"/>
                <a:ext cx="1291827" cy="369332"/>
              </a:xfrm>
              <a:prstGeom prst="rect">
                <a:avLst/>
              </a:prstGeom>
            </p:spPr>
            <p:txBody>
              <a:bodyPr wrap="none">
                <a:spAutoFit/>
              </a:bodyPr>
              <a:lstStyle/>
              <a:p>
                <a:pPr algn="ctr"/>
                <a:r>
                  <a:rPr lang="en-US" b="1" dirty="0" smtClean="0">
                    <a:solidFill>
                      <a:srgbClr val="000000"/>
                    </a:solidFill>
                  </a:rPr>
                  <a:t>Parameters</a:t>
                </a:r>
                <a:endParaRPr lang="en-US" b="1" dirty="0" smtClean="0">
                  <a:solidFill>
                    <a:schemeClr val="accent4">
                      <a:lumMod val="75000"/>
                    </a:schemeClr>
                  </a:solidFill>
                </a:endParaRPr>
              </a:p>
            </p:txBody>
          </p:sp>
          <p:sp>
            <p:nvSpPr>
              <p:cNvPr id="21" name="Rectangle 20"/>
              <p:cNvSpPr/>
              <p:nvPr/>
            </p:nvSpPr>
            <p:spPr>
              <a:xfrm>
                <a:off x="2239003" y="5719759"/>
                <a:ext cx="6222108" cy="1200329"/>
              </a:xfrm>
              <a:prstGeom prst="rect">
                <a:avLst/>
              </a:prstGeom>
            </p:spPr>
            <p:txBody>
              <a:bodyPr wrap="square">
                <a:spAutoFit/>
              </a:bodyPr>
              <a:lstStyle/>
              <a:p>
                <a:r>
                  <a:rPr lang="en-US" dirty="0">
                    <a:solidFill>
                      <a:schemeClr val="accent4">
                        <a:lumMod val="75000"/>
                      </a:schemeClr>
                    </a:solidFill>
                  </a:rPr>
                  <a:t>q</a:t>
                </a:r>
                <a:r>
                  <a:rPr lang="en-US" baseline="-25000" dirty="0">
                    <a:solidFill>
                      <a:schemeClr val="accent4">
                        <a:lumMod val="75000"/>
                      </a:schemeClr>
                    </a:solidFill>
                  </a:rPr>
                  <a:t>12 </a:t>
                </a:r>
                <a:r>
                  <a:rPr lang="en-US" dirty="0">
                    <a:solidFill>
                      <a:srgbClr val="000000"/>
                    </a:solidFill>
                  </a:rPr>
                  <a:t>character state transition rate (state 1 -&gt; 2)</a:t>
                </a:r>
              </a:p>
              <a:p>
                <a:r>
                  <a:rPr lang="el-GR" dirty="0">
                    <a:solidFill>
                      <a:srgbClr val="008000"/>
                    </a:solidFill>
                  </a:rPr>
                  <a:t>λ</a:t>
                </a:r>
                <a:r>
                  <a:rPr lang="en-US" baseline="-25000" dirty="0">
                    <a:solidFill>
                      <a:srgbClr val="008000"/>
                    </a:solidFill>
                  </a:rPr>
                  <a:t>1</a:t>
                </a:r>
                <a:r>
                  <a:rPr lang="en-US" dirty="0">
                    <a:solidFill>
                      <a:srgbClr val="008000"/>
                    </a:solidFill>
                  </a:rPr>
                  <a:t> </a:t>
                </a:r>
                <a:r>
                  <a:rPr lang="en-US" dirty="0"/>
                  <a:t>speciation rate (species in state 1)</a:t>
                </a:r>
              </a:p>
              <a:p>
                <a:r>
                  <a:rPr lang="el-GR" dirty="0">
                    <a:solidFill>
                      <a:srgbClr val="000000"/>
                    </a:solidFill>
                  </a:rPr>
                  <a:t>μ</a:t>
                </a:r>
                <a:r>
                  <a:rPr lang="en-US" baseline="-25000" dirty="0">
                    <a:solidFill>
                      <a:srgbClr val="000000"/>
                    </a:solidFill>
                  </a:rPr>
                  <a:t>1 </a:t>
                </a:r>
                <a:r>
                  <a:rPr lang="en-US" dirty="0">
                    <a:solidFill>
                      <a:srgbClr val="000000"/>
                    </a:solidFill>
                  </a:rPr>
                  <a:t>extinction rate (species in state 1</a:t>
                </a:r>
                <a:r>
                  <a:rPr lang="en-US" dirty="0" smtClean="0">
                    <a:solidFill>
                      <a:srgbClr val="000000"/>
                    </a:solidFill>
                  </a:rPr>
                  <a:t>)</a:t>
                </a:r>
              </a:p>
              <a:p>
                <a:r>
                  <a:rPr lang="en-US" dirty="0" smtClean="0">
                    <a:solidFill>
                      <a:srgbClr val="000000"/>
                    </a:solidFill>
                  </a:rPr>
                  <a:t>sf</a:t>
                </a:r>
                <a:r>
                  <a:rPr lang="en-US" baseline="-25000" dirty="0" smtClean="0">
                    <a:solidFill>
                      <a:srgbClr val="000000"/>
                    </a:solidFill>
                  </a:rPr>
                  <a:t>1 </a:t>
                </a:r>
                <a:r>
                  <a:rPr lang="en-US" dirty="0" smtClean="0">
                    <a:solidFill>
                      <a:srgbClr val="000000"/>
                    </a:solidFill>
                  </a:rPr>
                  <a:t>sampling frequency for state 1 (=how much data are sampled)</a:t>
                </a:r>
                <a:endParaRPr lang="en-US" dirty="0">
                  <a:solidFill>
                    <a:srgbClr val="000000"/>
                  </a:solidFill>
                </a:endParaRPr>
              </a:p>
            </p:txBody>
          </p:sp>
        </p:grpSp>
      </p:grpSp>
      <p:grpSp>
        <p:nvGrpSpPr>
          <p:cNvPr id="39" name="Group 38"/>
          <p:cNvGrpSpPr/>
          <p:nvPr/>
        </p:nvGrpSpPr>
        <p:grpSpPr>
          <a:xfrm>
            <a:off x="57346" y="715674"/>
            <a:ext cx="829106" cy="4698195"/>
            <a:chOff x="588214" y="672224"/>
            <a:chExt cx="829106" cy="4698195"/>
          </a:xfrm>
        </p:grpSpPr>
        <p:pic>
          <p:nvPicPr>
            <p:cNvPr id="23" name="Picture 22" descr="Soil_profile_in_mature_forest.jpg"/>
            <p:cNvPicPr>
              <a:picLocks noChangeAspect="1"/>
            </p:cNvPicPr>
            <p:nvPr/>
          </p:nvPicPr>
          <p:blipFill rotWithShape="1">
            <a:blip r:embed="rId2">
              <a:extLst>
                <a:ext uri="{28A0092B-C50C-407E-A947-70E740481C1C}">
                  <a14:useLocalDpi xmlns:a14="http://schemas.microsoft.com/office/drawing/2010/main" val="0"/>
                </a:ext>
              </a:extLst>
            </a:blip>
            <a:srcRect l="35269" t="1541" r="55151" b="60291"/>
            <a:stretch/>
          </p:blipFill>
          <p:spPr>
            <a:xfrm>
              <a:off x="603504" y="1081883"/>
              <a:ext cx="813816" cy="4288536"/>
            </a:xfrm>
            <a:prstGeom prst="rect">
              <a:avLst/>
            </a:prstGeom>
          </p:spPr>
        </p:pic>
        <p:cxnSp>
          <p:nvCxnSpPr>
            <p:cNvPr id="72" name="Straight Connector 71"/>
            <p:cNvCxnSpPr/>
            <p:nvPr/>
          </p:nvCxnSpPr>
          <p:spPr>
            <a:xfrm>
              <a:off x="588214" y="3042970"/>
              <a:ext cx="803572" cy="24945"/>
            </a:xfrm>
            <a:prstGeom prst="line">
              <a:avLst/>
            </a:prstGeom>
            <a:ln w="57150" cap="flat">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88214" y="1644808"/>
              <a:ext cx="774571" cy="369332"/>
            </a:xfrm>
            <a:prstGeom prst="rect">
              <a:avLst/>
            </a:prstGeom>
            <a:solidFill>
              <a:schemeClr val="bg1">
                <a:alpha val="61000"/>
              </a:schemeClr>
            </a:solidFill>
          </p:spPr>
          <p:txBody>
            <a:bodyPr wrap="none" rtlCol="0">
              <a:spAutoFit/>
            </a:bodyPr>
            <a:lstStyle/>
            <a:p>
              <a:r>
                <a:rPr lang="en-US" b="1" dirty="0" smtClean="0">
                  <a:solidFill>
                    <a:srgbClr val="0000FF"/>
                  </a:solidFill>
                </a:rPr>
                <a:t>U</a:t>
              </a:r>
              <a:r>
                <a:rPr lang="en-US" dirty="0" smtClean="0">
                  <a:solidFill>
                    <a:srgbClr val="FF0000"/>
                  </a:solidFill>
                </a:rPr>
                <a:t>pper</a:t>
              </a:r>
              <a:endParaRPr lang="en-US" dirty="0">
                <a:solidFill>
                  <a:srgbClr val="FF0000"/>
                </a:solidFill>
              </a:endParaRPr>
            </a:p>
          </p:txBody>
        </p:sp>
        <p:sp>
          <p:nvSpPr>
            <p:cNvPr id="77" name="TextBox 76"/>
            <p:cNvSpPr txBox="1"/>
            <p:nvPr/>
          </p:nvSpPr>
          <p:spPr>
            <a:xfrm>
              <a:off x="655060" y="3947638"/>
              <a:ext cx="681159" cy="369332"/>
            </a:xfrm>
            <a:prstGeom prst="rect">
              <a:avLst/>
            </a:prstGeom>
            <a:solidFill>
              <a:schemeClr val="bg1">
                <a:alpha val="48000"/>
              </a:schemeClr>
            </a:solidFill>
          </p:spPr>
          <p:txBody>
            <a:bodyPr wrap="none" rtlCol="0">
              <a:spAutoFit/>
            </a:bodyPr>
            <a:lstStyle/>
            <a:p>
              <a:r>
                <a:rPr lang="en-US" b="1" dirty="0" smtClean="0">
                  <a:solidFill>
                    <a:srgbClr val="0000FF"/>
                  </a:solidFill>
                </a:rPr>
                <a:t>D</a:t>
              </a:r>
              <a:r>
                <a:rPr lang="en-US" dirty="0" smtClean="0">
                  <a:solidFill>
                    <a:srgbClr val="FF0000"/>
                  </a:solidFill>
                </a:rPr>
                <a:t>eep</a:t>
              </a:r>
              <a:endParaRPr lang="en-US" dirty="0">
                <a:solidFill>
                  <a:srgbClr val="FF0000"/>
                </a:solidFill>
              </a:endParaRPr>
            </a:p>
          </p:txBody>
        </p:sp>
        <p:sp>
          <p:nvSpPr>
            <p:cNvPr id="83" name="TextBox 82"/>
            <p:cNvSpPr txBox="1"/>
            <p:nvPr/>
          </p:nvSpPr>
          <p:spPr>
            <a:xfrm>
              <a:off x="737333" y="672224"/>
              <a:ext cx="518404" cy="369332"/>
            </a:xfrm>
            <a:prstGeom prst="rect">
              <a:avLst/>
            </a:prstGeom>
            <a:solidFill>
              <a:schemeClr val="bg1">
                <a:alpha val="48000"/>
              </a:schemeClr>
            </a:solidFill>
          </p:spPr>
          <p:txBody>
            <a:bodyPr wrap="none" rtlCol="0">
              <a:spAutoFit/>
            </a:bodyPr>
            <a:lstStyle/>
            <a:p>
              <a:r>
                <a:rPr lang="en-US" dirty="0" smtClean="0">
                  <a:solidFill>
                    <a:srgbClr val="FF0000"/>
                  </a:solidFill>
                </a:rPr>
                <a:t>Soil</a:t>
              </a:r>
              <a:endParaRPr lang="en-US" dirty="0">
                <a:solidFill>
                  <a:srgbClr val="FF0000"/>
                </a:solidFill>
              </a:endParaRPr>
            </a:p>
          </p:txBody>
        </p:sp>
      </p:grpSp>
      <p:sp>
        <p:nvSpPr>
          <p:cNvPr id="40" name="Rectangle 39"/>
          <p:cNvSpPr/>
          <p:nvPr/>
        </p:nvSpPr>
        <p:spPr>
          <a:xfrm>
            <a:off x="8205588" y="1157923"/>
            <a:ext cx="813816" cy="2068157"/>
          </a:xfrm>
          <a:prstGeom prst="rect">
            <a:avLst/>
          </a:prstGeom>
          <a:solidFill>
            <a:schemeClr val="accent3">
              <a:lumMod val="40000"/>
              <a:lumOff val="60000"/>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8095407" y="715150"/>
            <a:ext cx="1025153" cy="369332"/>
          </a:xfrm>
          <a:prstGeom prst="rect">
            <a:avLst/>
          </a:prstGeom>
          <a:solidFill>
            <a:schemeClr val="bg1">
              <a:alpha val="48000"/>
            </a:schemeClr>
          </a:solidFill>
        </p:spPr>
        <p:txBody>
          <a:bodyPr wrap="none" rtlCol="0">
            <a:spAutoFit/>
          </a:bodyPr>
          <a:lstStyle/>
          <a:p>
            <a:r>
              <a:rPr lang="en-US" dirty="0" smtClean="0">
                <a:solidFill>
                  <a:srgbClr val="FF0000"/>
                </a:solidFill>
              </a:rPr>
              <a:t>Sexuality</a:t>
            </a:r>
            <a:endParaRPr lang="en-US" dirty="0">
              <a:solidFill>
                <a:srgbClr val="FF0000"/>
              </a:solidFill>
            </a:endParaRPr>
          </a:p>
        </p:txBody>
      </p:sp>
      <p:sp>
        <p:nvSpPr>
          <p:cNvPr id="86" name="Rectangle 85"/>
          <p:cNvSpPr/>
          <p:nvPr/>
        </p:nvSpPr>
        <p:spPr>
          <a:xfrm>
            <a:off x="8205588" y="3226080"/>
            <a:ext cx="813816" cy="2068157"/>
          </a:xfrm>
          <a:prstGeom prst="rect">
            <a:avLst/>
          </a:prstGeom>
          <a:solidFill>
            <a:schemeClr val="accent3">
              <a:lumMod val="20000"/>
              <a:lumOff val="80000"/>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8296044" y="1691330"/>
            <a:ext cx="608753"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S</a:t>
            </a:r>
            <a:r>
              <a:rPr lang="en-US" dirty="0" smtClean="0">
                <a:solidFill>
                  <a:srgbClr val="FF0000"/>
                </a:solidFill>
              </a:rPr>
              <a:t>exual</a:t>
            </a:r>
            <a:endParaRPr lang="en-US" dirty="0">
              <a:solidFill>
                <a:srgbClr val="FF0000"/>
              </a:solidFill>
            </a:endParaRPr>
          </a:p>
        </p:txBody>
      </p:sp>
      <p:sp>
        <p:nvSpPr>
          <p:cNvPr id="88" name="TextBox 87"/>
          <p:cNvSpPr txBox="1"/>
          <p:nvPr/>
        </p:nvSpPr>
        <p:spPr>
          <a:xfrm>
            <a:off x="8252979" y="3973316"/>
            <a:ext cx="729805"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A</a:t>
            </a:r>
            <a:r>
              <a:rPr lang="en-US" dirty="0" smtClean="0">
                <a:solidFill>
                  <a:srgbClr val="FF0000"/>
                </a:solidFill>
              </a:rPr>
              <a:t>sexual</a:t>
            </a:r>
            <a:endParaRPr lang="en-US" dirty="0">
              <a:solidFill>
                <a:srgbClr val="FF0000"/>
              </a:solidFill>
            </a:endParaRPr>
          </a:p>
        </p:txBody>
      </p:sp>
      <p:sp>
        <p:nvSpPr>
          <p:cNvPr id="71" name="Rectangle 70"/>
          <p:cNvSpPr/>
          <p:nvPr/>
        </p:nvSpPr>
        <p:spPr>
          <a:xfrm>
            <a:off x="2514351" y="852330"/>
            <a:ext cx="318296" cy="369332"/>
          </a:xfrm>
          <a:prstGeom prst="rect">
            <a:avLst/>
          </a:prstGeom>
        </p:spPr>
        <p:txBody>
          <a:bodyPr wrap="none" lIns="0" tIns="0" rIns="0" bIns="0">
            <a:spAutoFit/>
          </a:bodyPr>
          <a:lstStyle/>
          <a:p>
            <a:r>
              <a:rPr lang="en-US" sz="2400" dirty="0" smtClean="0">
                <a:solidFill>
                  <a:srgbClr val="000000"/>
                </a:solidFill>
              </a:rPr>
              <a:t>sf</a:t>
            </a:r>
            <a:r>
              <a:rPr lang="en-US" sz="2400" baseline="-25000" dirty="0" smtClean="0">
                <a:solidFill>
                  <a:srgbClr val="000000"/>
                </a:solidFill>
              </a:rPr>
              <a:t>1</a:t>
            </a:r>
            <a:endParaRPr lang="en-US" sz="2400" baseline="-25000" dirty="0">
              <a:solidFill>
                <a:srgbClr val="000000"/>
              </a:solidFill>
            </a:endParaRPr>
          </a:p>
        </p:txBody>
      </p:sp>
      <p:sp>
        <p:nvSpPr>
          <p:cNvPr id="73" name="Rectangle 72"/>
          <p:cNvSpPr/>
          <p:nvPr/>
        </p:nvSpPr>
        <p:spPr>
          <a:xfrm>
            <a:off x="6260498" y="838200"/>
            <a:ext cx="318296" cy="369332"/>
          </a:xfrm>
          <a:prstGeom prst="rect">
            <a:avLst/>
          </a:prstGeom>
        </p:spPr>
        <p:txBody>
          <a:bodyPr wrap="none" lIns="0" tIns="0" rIns="0" bIns="0">
            <a:spAutoFit/>
          </a:bodyPr>
          <a:lstStyle/>
          <a:p>
            <a:r>
              <a:rPr lang="en-US" sz="2400" dirty="0" smtClean="0">
                <a:solidFill>
                  <a:srgbClr val="000000"/>
                </a:solidFill>
              </a:rPr>
              <a:t>sf</a:t>
            </a:r>
            <a:r>
              <a:rPr lang="en-US" sz="2400" baseline="-25000" dirty="0" smtClean="0">
                <a:solidFill>
                  <a:srgbClr val="000000"/>
                </a:solidFill>
              </a:rPr>
              <a:t>2</a:t>
            </a:r>
            <a:endParaRPr lang="en-US" sz="2400" baseline="-25000" dirty="0">
              <a:solidFill>
                <a:srgbClr val="000000"/>
              </a:solidFill>
            </a:endParaRPr>
          </a:p>
        </p:txBody>
      </p:sp>
      <p:sp>
        <p:nvSpPr>
          <p:cNvPr id="74" name="Rectangle 73"/>
          <p:cNvSpPr/>
          <p:nvPr/>
        </p:nvSpPr>
        <p:spPr>
          <a:xfrm>
            <a:off x="6172200" y="5105400"/>
            <a:ext cx="318296" cy="369332"/>
          </a:xfrm>
          <a:prstGeom prst="rect">
            <a:avLst/>
          </a:prstGeom>
        </p:spPr>
        <p:txBody>
          <a:bodyPr wrap="none" lIns="0" tIns="0" rIns="0" bIns="0">
            <a:spAutoFit/>
          </a:bodyPr>
          <a:lstStyle/>
          <a:p>
            <a:r>
              <a:rPr lang="en-US" sz="2400" dirty="0" smtClean="0">
                <a:solidFill>
                  <a:srgbClr val="000000"/>
                </a:solidFill>
              </a:rPr>
              <a:t>sf</a:t>
            </a:r>
            <a:r>
              <a:rPr lang="en-US" sz="2400" baseline="-25000" dirty="0" smtClean="0">
                <a:solidFill>
                  <a:srgbClr val="000000"/>
                </a:solidFill>
              </a:rPr>
              <a:t>4</a:t>
            </a:r>
            <a:endParaRPr lang="en-US" sz="2400" baseline="-25000" dirty="0">
              <a:solidFill>
                <a:srgbClr val="000000"/>
              </a:solidFill>
            </a:endParaRPr>
          </a:p>
        </p:txBody>
      </p:sp>
      <p:sp>
        <p:nvSpPr>
          <p:cNvPr id="75" name="Rectangle 74"/>
          <p:cNvSpPr/>
          <p:nvPr/>
        </p:nvSpPr>
        <p:spPr>
          <a:xfrm>
            <a:off x="2514600" y="5029200"/>
            <a:ext cx="318296" cy="369332"/>
          </a:xfrm>
          <a:prstGeom prst="rect">
            <a:avLst/>
          </a:prstGeom>
        </p:spPr>
        <p:txBody>
          <a:bodyPr wrap="none" lIns="0" tIns="0" rIns="0" bIns="0">
            <a:spAutoFit/>
          </a:bodyPr>
          <a:lstStyle/>
          <a:p>
            <a:r>
              <a:rPr lang="en-US" sz="2400" dirty="0" smtClean="0">
                <a:solidFill>
                  <a:srgbClr val="000000"/>
                </a:solidFill>
              </a:rPr>
              <a:t>sf</a:t>
            </a:r>
            <a:r>
              <a:rPr lang="en-US" sz="2400" baseline="-25000" dirty="0" smtClean="0">
                <a:solidFill>
                  <a:srgbClr val="000000"/>
                </a:solidFill>
              </a:rPr>
              <a:t>3</a:t>
            </a:r>
            <a:endParaRPr lang="en-US" sz="2400" baseline="-25000" dirty="0">
              <a:solidFill>
                <a:srgbClr val="000000"/>
              </a:solidFill>
            </a:endParaRPr>
          </a:p>
        </p:txBody>
      </p:sp>
      <p:sp>
        <p:nvSpPr>
          <p:cNvPr id="76" name="Rectangle 75"/>
          <p:cNvSpPr>
            <a:spLocks noChangeArrowheads="1"/>
          </p:cNvSpPr>
          <p:nvPr/>
        </p:nvSpPr>
        <p:spPr bwMode="auto">
          <a:xfrm>
            <a:off x="9144000" y="480053"/>
            <a:ext cx="4419600" cy="138499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dirty="0" smtClean="0">
                <a:solidFill>
                  <a:schemeClr val="folHlink"/>
                </a:solidFill>
                <a:latin typeface="Times" charset="0"/>
              </a:rPr>
              <a:t>This is not all! We need to account for incomplete sampling. For the four states we add a vector of sampling frequencies for each state. Incomplete sampling will be explicitly accounted for when the model is fit to the data. The model will be fitted given our phylogenetic tree using maximum likelihood.</a:t>
            </a:r>
            <a:endParaRPr lang="en-US" sz="1400" dirty="0">
              <a:solidFill>
                <a:schemeClr val="folHlink"/>
              </a:solidFill>
              <a:latin typeface="Times" charset="0"/>
            </a:endParaRPr>
          </a:p>
        </p:txBody>
      </p:sp>
      <p:sp>
        <p:nvSpPr>
          <p:cNvPr id="78" name="Oval 77"/>
          <p:cNvSpPr/>
          <p:nvPr/>
        </p:nvSpPr>
        <p:spPr>
          <a:xfrm>
            <a:off x="2268114" y="715150"/>
            <a:ext cx="828447" cy="660589"/>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8531478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250548" y="36124"/>
            <a:ext cx="9510969" cy="996489"/>
          </a:xfrm>
        </p:spPr>
        <p:txBody>
          <a:bodyPr>
            <a:normAutofit/>
          </a:bodyPr>
          <a:lstStyle/>
          <a:p>
            <a:r>
              <a:rPr lang="en-US" dirty="0" smtClean="0"/>
              <a:t>Correcting for uneven sampling</a:t>
            </a:r>
            <a:endParaRPr lang="en-US" dirty="0"/>
          </a:p>
        </p:txBody>
      </p:sp>
      <p:sp>
        <p:nvSpPr>
          <p:cNvPr id="18" name="Rectangle 17"/>
          <p:cNvSpPr/>
          <p:nvPr/>
        </p:nvSpPr>
        <p:spPr>
          <a:xfrm>
            <a:off x="7601225" y="5536901"/>
            <a:ext cx="1420271" cy="1200329"/>
          </a:xfrm>
          <a:prstGeom prst="rect">
            <a:avLst/>
          </a:prstGeom>
        </p:spPr>
        <p:txBody>
          <a:bodyPr wrap="square">
            <a:spAutoFit/>
          </a:bodyPr>
          <a:lstStyle/>
          <a:p>
            <a:r>
              <a:rPr lang="en-US" b="1" dirty="0">
                <a:solidFill>
                  <a:schemeClr val="tx1">
                    <a:lumMod val="50000"/>
                    <a:lumOff val="50000"/>
                  </a:schemeClr>
                </a:solidFill>
              </a:rPr>
              <a:t>U=Upper </a:t>
            </a:r>
            <a:r>
              <a:rPr lang="en-US" b="1" dirty="0" smtClean="0">
                <a:solidFill>
                  <a:schemeClr val="tx1">
                    <a:lumMod val="50000"/>
                    <a:lumOff val="50000"/>
                  </a:schemeClr>
                </a:solidFill>
              </a:rPr>
              <a:t>soil</a:t>
            </a:r>
            <a:endParaRPr lang="en-US" b="1" dirty="0">
              <a:solidFill>
                <a:schemeClr val="tx1">
                  <a:lumMod val="50000"/>
                  <a:lumOff val="50000"/>
                </a:schemeClr>
              </a:solidFill>
            </a:endParaRPr>
          </a:p>
          <a:p>
            <a:r>
              <a:rPr lang="en-US" b="1" dirty="0" smtClean="0">
                <a:solidFill>
                  <a:schemeClr val="tx1">
                    <a:lumMod val="50000"/>
                    <a:lumOff val="50000"/>
                  </a:schemeClr>
                </a:solidFill>
              </a:rPr>
              <a:t>D</a:t>
            </a:r>
            <a:r>
              <a:rPr lang="en-US" b="1" dirty="0">
                <a:solidFill>
                  <a:schemeClr val="tx1">
                    <a:lumMod val="50000"/>
                    <a:lumOff val="50000"/>
                  </a:schemeClr>
                </a:solidFill>
              </a:rPr>
              <a:t>=Deep </a:t>
            </a:r>
            <a:r>
              <a:rPr lang="en-US" b="1" dirty="0" smtClean="0">
                <a:solidFill>
                  <a:schemeClr val="tx1">
                    <a:lumMod val="50000"/>
                    <a:lumOff val="50000"/>
                  </a:schemeClr>
                </a:solidFill>
              </a:rPr>
              <a:t>soil</a:t>
            </a:r>
            <a:endParaRPr lang="en-US" b="1" dirty="0">
              <a:solidFill>
                <a:schemeClr val="tx1">
                  <a:lumMod val="50000"/>
                  <a:lumOff val="50000"/>
                </a:schemeClr>
              </a:solidFill>
            </a:endParaRPr>
          </a:p>
          <a:p>
            <a:r>
              <a:rPr lang="en-US" b="1" dirty="0" smtClean="0">
                <a:solidFill>
                  <a:schemeClr val="tx1">
                    <a:lumMod val="50000"/>
                    <a:lumOff val="50000"/>
                  </a:schemeClr>
                </a:solidFill>
              </a:rPr>
              <a:t>S</a:t>
            </a:r>
            <a:r>
              <a:rPr lang="en-US" b="1" dirty="0">
                <a:solidFill>
                  <a:schemeClr val="tx1">
                    <a:lumMod val="50000"/>
                    <a:lumOff val="50000"/>
                  </a:schemeClr>
                </a:solidFill>
              </a:rPr>
              <a:t>=</a:t>
            </a:r>
            <a:r>
              <a:rPr lang="en-US" b="1" dirty="0" smtClean="0">
                <a:solidFill>
                  <a:schemeClr val="tx1">
                    <a:lumMod val="50000"/>
                    <a:lumOff val="50000"/>
                  </a:schemeClr>
                </a:solidFill>
              </a:rPr>
              <a:t>Sexual</a:t>
            </a:r>
            <a:endParaRPr lang="en-US" b="1" dirty="0">
              <a:solidFill>
                <a:schemeClr val="tx1">
                  <a:lumMod val="50000"/>
                  <a:lumOff val="50000"/>
                </a:schemeClr>
              </a:solidFill>
            </a:endParaRPr>
          </a:p>
          <a:p>
            <a:r>
              <a:rPr lang="en-US" b="1" dirty="0" smtClean="0">
                <a:solidFill>
                  <a:schemeClr val="tx1">
                    <a:lumMod val="50000"/>
                    <a:lumOff val="50000"/>
                  </a:schemeClr>
                </a:solidFill>
              </a:rPr>
              <a:t>A</a:t>
            </a:r>
            <a:r>
              <a:rPr lang="en-US" b="1" dirty="0">
                <a:solidFill>
                  <a:schemeClr val="tx1">
                    <a:lumMod val="50000"/>
                    <a:lumOff val="50000"/>
                  </a:schemeClr>
                </a:solidFill>
              </a:rPr>
              <a:t>=Asexual</a:t>
            </a:r>
            <a:endParaRPr lang="en-US" dirty="0">
              <a:solidFill>
                <a:schemeClr val="tx1">
                  <a:lumMod val="50000"/>
                  <a:lumOff val="50000"/>
                </a:schemeClr>
              </a:solidFill>
            </a:endParaRPr>
          </a:p>
        </p:txBody>
      </p:sp>
      <p:sp>
        <p:nvSpPr>
          <p:cNvPr id="25" name="Rectangle 24"/>
          <p:cNvSpPr/>
          <p:nvPr/>
        </p:nvSpPr>
        <p:spPr>
          <a:xfrm>
            <a:off x="2323227" y="6431837"/>
            <a:ext cx="498153" cy="276999"/>
          </a:xfrm>
          <a:prstGeom prst="rect">
            <a:avLst/>
          </a:prstGeom>
        </p:spPr>
        <p:txBody>
          <a:bodyPr wrap="none">
            <a:spAutoFit/>
          </a:bodyPr>
          <a:lstStyle/>
          <a:p>
            <a:pPr algn="ctr" fontAlgn="b">
              <a:defRPr/>
            </a:pPr>
            <a:r>
              <a:rPr lang="en-US" sz="1200" dirty="0" smtClean="0">
                <a:solidFill>
                  <a:srgbClr val="000000"/>
                </a:solidFill>
              </a:rPr>
              <a:t>n=96</a:t>
            </a:r>
            <a:endParaRPr lang="en-US" sz="1200" dirty="0">
              <a:solidFill>
                <a:srgbClr val="000000"/>
              </a:solidFill>
            </a:endParaRPr>
          </a:p>
        </p:txBody>
      </p:sp>
      <p:sp>
        <p:nvSpPr>
          <p:cNvPr id="27" name="Rectangle 26"/>
          <p:cNvSpPr/>
          <p:nvPr/>
        </p:nvSpPr>
        <p:spPr>
          <a:xfrm>
            <a:off x="4256759" y="6473376"/>
            <a:ext cx="498153" cy="276999"/>
          </a:xfrm>
          <a:prstGeom prst="rect">
            <a:avLst/>
          </a:prstGeom>
        </p:spPr>
        <p:txBody>
          <a:bodyPr wrap="none">
            <a:spAutoFit/>
          </a:bodyPr>
          <a:lstStyle/>
          <a:p>
            <a:pPr algn="ctr" fontAlgn="b">
              <a:defRPr/>
            </a:pPr>
            <a:r>
              <a:rPr lang="en-US" sz="1200" dirty="0" smtClean="0">
                <a:solidFill>
                  <a:srgbClr val="000000"/>
                </a:solidFill>
              </a:rPr>
              <a:t>n=84</a:t>
            </a:r>
            <a:endParaRPr lang="en-US" sz="1200" dirty="0">
              <a:solidFill>
                <a:srgbClr val="000000"/>
              </a:solidFill>
            </a:endParaRPr>
          </a:p>
        </p:txBody>
      </p:sp>
      <p:sp>
        <p:nvSpPr>
          <p:cNvPr id="30" name="Rectangle 29"/>
          <p:cNvSpPr/>
          <p:nvPr/>
        </p:nvSpPr>
        <p:spPr>
          <a:xfrm>
            <a:off x="5977317" y="6460231"/>
            <a:ext cx="498153" cy="276999"/>
          </a:xfrm>
          <a:prstGeom prst="rect">
            <a:avLst/>
          </a:prstGeom>
        </p:spPr>
        <p:txBody>
          <a:bodyPr wrap="none">
            <a:spAutoFit/>
          </a:bodyPr>
          <a:lstStyle/>
          <a:p>
            <a:pPr algn="ctr" fontAlgn="b">
              <a:defRPr/>
            </a:pPr>
            <a:r>
              <a:rPr lang="en-US" sz="1200" dirty="0" smtClean="0">
                <a:solidFill>
                  <a:srgbClr val="000000"/>
                </a:solidFill>
              </a:rPr>
              <a:t>n=36</a:t>
            </a:r>
            <a:endParaRPr lang="en-US" sz="1200" dirty="0">
              <a:solidFill>
                <a:srgbClr val="000000"/>
              </a:solidFill>
            </a:endParaRPr>
          </a:p>
        </p:txBody>
      </p:sp>
      <p:sp>
        <p:nvSpPr>
          <p:cNvPr id="31" name="Rectangle 30"/>
          <p:cNvSpPr/>
          <p:nvPr/>
        </p:nvSpPr>
        <p:spPr>
          <a:xfrm rot="16200000">
            <a:off x="-461312" y="3370835"/>
            <a:ext cx="2705188" cy="307777"/>
          </a:xfrm>
          <a:prstGeom prst="rect">
            <a:avLst/>
          </a:prstGeom>
        </p:spPr>
        <p:txBody>
          <a:bodyPr wrap="none">
            <a:spAutoFit/>
          </a:bodyPr>
          <a:lstStyle/>
          <a:p>
            <a:pPr algn="ctr" fontAlgn="b"/>
            <a:r>
              <a:rPr lang="en-US" sz="1400" dirty="0" smtClean="0">
                <a:solidFill>
                  <a:srgbClr val="000000"/>
                </a:solidFill>
              </a:rPr>
              <a:t>Sampling frequency for four states</a:t>
            </a:r>
            <a:endParaRPr lang="en-US" sz="1400" dirty="0">
              <a:solidFill>
                <a:srgbClr val="000000"/>
              </a:solidFill>
            </a:endParaRPr>
          </a:p>
        </p:txBody>
      </p:sp>
      <p:graphicFrame>
        <p:nvGraphicFramePr>
          <p:cNvPr id="19" name="Chart 18"/>
          <p:cNvGraphicFramePr>
            <a:graphicFrameLocks/>
          </p:cNvGraphicFramePr>
          <p:nvPr>
            <p:extLst>
              <p:ext uri="{D42A27DB-BD31-4B8C-83A1-F6EECF244321}">
                <p14:modId xmlns:p14="http://schemas.microsoft.com/office/powerpoint/2010/main" val="3369001872"/>
              </p:ext>
            </p:extLst>
          </p:nvPr>
        </p:nvGraphicFramePr>
        <p:xfrm>
          <a:off x="891282" y="1159842"/>
          <a:ext cx="7420079" cy="5317465"/>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a:spLocks noChangeArrowheads="1"/>
          </p:cNvSpPr>
          <p:nvPr/>
        </p:nvSpPr>
        <p:spPr bwMode="auto">
          <a:xfrm>
            <a:off x="9144000" y="480053"/>
            <a:ext cx="4419600" cy="160043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dirty="0" smtClean="0">
                <a:solidFill>
                  <a:schemeClr val="folHlink"/>
                </a:solidFill>
                <a:latin typeface="Times" charset="0"/>
              </a:rPr>
              <a:t>Sampling effort for states 2-4 is almost the same for the </a:t>
            </a:r>
            <a:r>
              <a:rPr lang="en-US" sz="1400" dirty="0" err="1" smtClean="0">
                <a:solidFill>
                  <a:schemeClr val="folHlink"/>
                </a:solidFill>
                <a:latin typeface="Times" charset="0"/>
              </a:rPr>
              <a:t>Chelicerate</a:t>
            </a:r>
            <a:r>
              <a:rPr lang="en-US" sz="1400" dirty="0" smtClean="0">
                <a:solidFill>
                  <a:schemeClr val="folHlink"/>
                </a:solidFill>
                <a:latin typeface="Times" charset="0"/>
              </a:rPr>
              <a:t> and </a:t>
            </a:r>
            <a:r>
              <a:rPr lang="en-US" sz="1400" dirty="0" err="1" smtClean="0">
                <a:solidFill>
                  <a:schemeClr val="folHlink"/>
                </a:solidFill>
                <a:latin typeface="Times" charset="0"/>
              </a:rPr>
              <a:t>Acariform</a:t>
            </a:r>
            <a:r>
              <a:rPr lang="en-US" sz="1400" dirty="0" smtClean="0">
                <a:solidFill>
                  <a:schemeClr val="folHlink"/>
                </a:solidFill>
                <a:latin typeface="Times" charset="0"/>
              </a:rPr>
              <a:t> datasets. It is around or below 0.05. And even lower for state 1. As expected, sampling effort increases for the </a:t>
            </a:r>
            <a:r>
              <a:rPr lang="en-US" sz="1400" dirty="0" err="1" smtClean="0">
                <a:solidFill>
                  <a:schemeClr val="folHlink"/>
                </a:solidFill>
                <a:latin typeface="Times" charset="0"/>
              </a:rPr>
              <a:t>endeostigmatan</a:t>
            </a:r>
            <a:r>
              <a:rPr lang="en-US" sz="1400" dirty="0" smtClean="0">
                <a:solidFill>
                  <a:schemeClr val="folHlink"/>
                </a:solidFill>
                <a:latin typeface="Times" charset="0"/>
              </a:rPr>
              <a:t> dataset and all four states. The values shown on this graph were using as the sampling frequency vector and it is explicitly accounted for  in our models. </a:t>
            </a:r>
          </a:p>
        </p:txBody>
      </p:sp>
    </p:spTree>
    <p:extLst>
      <p:ext uri="{BB962C8B-B14F-4D97-AF65-F5344CB8AC3E}">
        <p14:creationId xmlns:p14="http://schemas.microsoft.com/office/powerpoint/2010/main" val="29615434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2" name="Title 13"/>
          <p:cNvSpPr>
            <a:spLocks noGrp="1"/>
          </p:cNvSpPr>
          <p:nvPr>
            <p:ph type="ctrTitle"/>
          </p:nvPr>
        </p:nvSpPr>
        <p:spPr>
          <a:xfrm>
            <a:off x="-250548" y="36124"/>
            <a:ext cx="9510969" cy="996489"/>
          </a:xfrm>
        </p:spPr>
        <p:txBody>
          <a:bodyPr>
            <a:normAutofit/>
          </a:bodyPr>
          <a:lstStyle/>
          <a:p>
            <a:r>
              <a:rPr lang="en-US" dirty="0" smtClean="0"/>
              <a:t>Hypothesis testing</a:t>
            </a:r>
            <a:endParaRPr lang="en-US" dirty="0"/>
          </a:p>
        </p:txBody>
      </p:sp>
      <p:sp>
        <p:nvSpPr>
          <p:cNvPr id="17" name="Subtitle 6"/>
          <p:cNvSpPr txBox="1">
            <a:spLocks/>
          </p:cNvSpPr>
          <p:nvPr/>
        </p:nvSpPr>
        <p:spPr>
          <a:xfrm>
            <a:off x="128779" y="1032613"/>
            <a:ext cx="8824148" cy="525082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a:buChar char="•"/>
            </a:pPr>
            <a:r>
              <a:rPr lang="en-US" sz="2400" dirty="0" smtClean="0">
                <a:solidFill>
                  <a:srgbClr val="000000"/>
                </a:solidFill>
              </a:rPr>
              <a:t>Build a model with all parameters constrained to be the same. This is the null hypothesis (H</a:t>
            </a:r>
            <a:r>
              <a:rPr lang="en-US" sz="2400" baseline="-25000" dirty="0" smtClean="0">
                <a:solidFill>
                  <a:srgbClr val="000000"/>
                </a:solidFill>
              </a:rPr>
              <a:t>0</a:t>
            </a:r>
            <a:r>
              <a:rPr lang="en-US" sz="2400" dirty="0" smtClean="0">
                <a:solidFill>
                  <a:srgbClr val="000000"/>
                </a:solidFill>
              </a:rPr>
              <a:t>).</a:t>
            </a:r>
          </a:p>
          <a:p>
            <a:pPr marL="342900" indent="-342900" algn="l">
              <a:buFont typeface="Arial"/>
              <a:buChar char="•"/>
            </a:pPr>
            <a:r>
              <a:rPr lang="en-US" sz="2400" dirty="0" smtClean="0">
                <a:solidFill>
                  <a:srgbClr val="000000"/>
                </a:solidFill>
              </a:rPr>
              <a:t>Allow some or all parameters of interest to vary. For  example, speciation rates in asexuals from upper and deep soil. This </a:t>
            </a:r>
            <a:r>
              <a:rPr lang="en-US" sz="2400" dirty="0">
                <a:solidFill>
                  <a:srgbClr val="000000"/>
                </a:solidFill>
              </a:rPr>
              <a:t>is the </a:t>
            </a:r>
            <a:r>
              <a:rPr lang="en-US" sz="2400" dirty="0" smtClean="0">
                <a:solidFill>
                  <a:srgbClr val="000000"/>
                </a:solidFill>
              </a:rPr>
              <a:t>hypothesis to be tested (H</a:t>
            </a:r>
            <a:r>
              <a:rPr lang="en-US" sz="2400" baseline="-25000" dirty="0" smtClean="0">
                <a:solidFill>
                  <a:srgbClr val="000000"/>
                </a:solidFill>
              </a:rPr>
              <a:t>1</a:t>
            </a:r>
            <a:r>
              <a:rPr lang="en-US" sz="2400" dirty="0" smtClean="0">
                <a:solidFill>
                  <a:srgbClr val="000000"/>
                </a:solidFill>
              </a:rPr>
              <a:t>). </a:t>
            </a:r>
            <a:r>
              <a:rPr lang="en-US" sz="2400" dirty="0">
                <a:solidFill>
                  <a:srgbClr val="000000"/>
                </a:solidFill>
              </a:rPr>
              <a:t>Repeat to obtain (H</a:t>
            </a:r>
            <a:r>
              <a:rPr lang="en-US" sz="2400" baseline="-25000" dirty="0">
                <a:solidFill>
                  <a:srgbClr val="000000"/>
                </a:solidFill>
              </a:rPr>
              <a:t>2</a:t>
            </a:r>
            <a:r>
              <a:rPr lang="en-US" sz="2400" dirty="0">
                <a:solidFill>
                  <a:srgbClr val="000000"/>
                </a:solidFill>
              </a:rPr>
              <a:t>,</a:t>
            </a:r>
            <a:r>
              <a:rPr lang="en-US" sz="2400" baseline="-25000" dirty="0">
                <a:solidFill>
                  <a:srgbClr val="000000"/>
                </a:solidFill>
              </a:rPr>
              <a:t> </a:t>
            </a:r>
            <a:r>
              <a:rPr lang="en-US" sz="2400" dirty="0" smtClean="0">
                <a:solidFill>
                  <a:srgbClr val="000000"/>
                </a:solidFill>
              </a:rPr>
              <a:t>H</a:t>
            </a:r>
            <a:r>
              <a:rPr lang="en-US" sz="2400" baseline="-25000" dirty="0" smtClean="0">
                <a:solidFill>
                  <a:srgbClr val="000000"/>
                </a:solidFill>
              </a:rPr>
              <a:t>3 </a:t>
            </a:r>
            <a:r>
              <a:rPr lang="en-US" sz="2400" dirty="0" smtClean="0">
                <a:solidFill>
                  <a:srgbClr val="000000"/>
                </a:solidFill>
              </a:rPr>
              <a:t>…).</a:t>
            </a:r>
            <a:endParaRPr lang="en-US" sz="2400" dirty="0">
              <a:solidFill>
                <a:srgbClr val="000000"/>
              </a:solidFill>
            </a:endParaRPr>
          </a:p>
          <a:p>
            <a:pPr marL="342900" indent="-342900" algn="l">
              <a:buFont typeface="Arial"/>
              <a:buChar char="•"/>
            </a:pPr>
            <a:r>
              <a:rPr lang="en-US" sz="2400" dirty="0">
                <a:solidFill>
                  <a:srgbClr val="000000"/>
                </a:solidFill>
              </a:rPr>
              <a:t>Compare </a:t>
            </a:r>
            <a:r>
              <a:rPr lang="en-US" sz="2400" dirty="0" smtClean="0">
                <a:solidFill>
                  <a:srgbClr val="000000"/>
                </a:solidFill>
              </a:rPr>
              <a:t>H</a:t>
            </a:r>
            <a:r>
              <a:rPr lang="en-US" sz="2400" baseline="-25000" dirty="0" smtClean="0">
                <a:solidFill>
                  <a:srgbClr val="000000"/>
                </a:solidFill>
              </a:rPr>
              <a:t>0</a:t>
            </a:r>
            <a:r>
              <a:rPr lang="en-US" sz="2400" dirty="0" smtClean="0">
                <a:solidFill>
                  <a:srgbClr val="000000"/>
                </a:solidFill>
              </a:rPr>
              <a:t> </a:t>
            </a:r>
            <a:r>
              <a:rPr lang="en-US" sz="2400" dirty="0" err="1" smtClean="0">
                <a:solidFill>
                  <a:srgbClr val="000000"/>
                </a:solidFill>
              </a:rPr>
              <a:t>vs</a:t>
            </a:r>
            <a:r>
              <a:rPr lang="en-US" sz="2400" dirty="0" smtClean="0">
                <a:solidFill>
                  <a:srgbClr val="000000"/>
                </a:solidFill>
              </a:rPr>
              <a:t> H</a:t>
            </a:r>
            <a:r>
              <a:rPr lang="en-US" sz="2400" baseline="-25000" dirty="0" smtClean="0">
                <a:solidFill>
                  <a:srgbClr val="000000"/>
                </a:solidFill>
              </a:rPr>
              <a:t>1 </a:t>
            </a:r>
            <a:r>
              <a:rPr lang="en-US" sz="2400" dirty="0" smtClean="0">
                <a:solidFill>
                  <a:srgbClr val="000000"/>
                </a:solidFill>
              </a:rPr>
              <a:t>using ANOVA. Record AICs and </a:t>
            </a:r>
            <a:r>
              <a:rPr lang="en-US" sz="2400" dirty="0">
                <a:solidFill>
                  <a:srgbClr val="000000"/>
                </a:solidFill>
              </a:rPr>
              <a:t>Chi Square </a:t>
            </a:r>
            <a:r>
              <a:rPr lang="en-US" sz="2400" dirty="0" smtClean="0">
                <a:solidFill>
                  <a:srgbClr val="000000"/>
                </a:solidFill>
              </a:rPr>
              <a:t>Statistics</a:t>
            </a:r>
            <a:r>
              <a:rPr lang="en-US" sz="2400" dirty="0">
                <a:solidFill>
                  <a:srgbClr val="000000"/>
                </a:solidFill>
              </a:rPr>
              <a:t>. </a:t>
            </a:r>
            <a:r>
              <a:rPr lang="en-US" sz="2400" dirty="0" smtClean="0">
                <a:solidFill>
                  <a:srgbClr val="000000"/>
                </a:solidFill>
              </a:rPr>
              <a:t>Order hypotheses by their </a:t>
            </a:r>
            <a:r>
              <a:rPr lang="en-US" sz="2400" dirty="0">
                <a:solidFill>
                  <a:srgbClr val="000000"/>
                </a:solidFill>
              </a:rPr>
              <a:t>AIC </a:t>
            </a:r>
            <a:r>
              <a:rPr lang="en-US" sz="2400" dirty="0" smtClean="0">
                <a:solidFill>
                  <a:srgbClr val="000000"/>
                </a:solidFill>
              </a:rPr>
              <a:t>weights. </a:t>
            </a:r>
            <a:endParaRPr lang="en-US" sz="2400" dirty="0">
              <a:solidFill>
                <a:srgbClr val="000000"/>
              </a:solidFill>
            </a:endParaRPr>
          </a:p>
          <a:p>
            <a:pPr marL="342900" indent="-342900" algn="l">
              <a:buFont typeface="Arial"/>
              <a:buChar char="•"/>
            </a:pPr>
            <a:r>
              <a:rPr lang="en-US" sz="2400" dirty="0" smtClean="0">
                <a:solidFill>
                  <a:srgbClr val="000000"/>
                </a:solidFill>
              </a:rPr>
              <a:t>If H</a:t>
            </a:r>
            <a:r>
              <a:rPr lang="en-US" sz="2400" baseline="-25000" dirty="0" smtClean="0">
                <a:solidFill>
                  <a:srgbClr val="000000"/>
                </a:solidFill>
              </a:rPr>
              <a:t>1 </a:t>
            </a:r>
            <a:r>
              <a:rPr lang="en-US" sz="2400" dirty="0" smtClean="0">
                <a:solidFill>
                  <a:srgbClr val="000000"/>
                </a:solidFill>
              </a:rPr>
              <a:t>provides a statistically better fit than the </a:t>
            </a:r>
            <a:r>
              <a:rPr lang="en-US" sz="2400" dirty="0">
                <a:solidFill>
                  <a:srgbClr val="000000"/>
                </a:solidFill>
              </a:rPr>
              <a:t>constrained model (H</a:t>
            </a:r>
            <a:r>
              <a:rPr lang="en-US" sz="2400" baseline="-25000" dirty="0">
                <a:solidFill>
                  <a:srgbClr val="000000"/>
                </a:solidFill>
              </a:rPr>
              <a:t>0</a:t>
            </a:r>
            <a:r>
              <a:rPr lang="en-US" sz="2400" dirty="0">
                <a:solidFill>
                  <a:srgbClr val="000000"/>
                </a:solidFill>
              </a:rPr>
              <a:t>), </a:t>
            </a:r>
            <a:r>
              <a:rPr lang="en-US" sz="2400" dirty="0" smtClean="0">
                <a:solidFill>
                  <a:srgbClr val="000000"/>
                </a:solidFill>
              </a:rPr>
              <a:t>then our hypothesis is supported. </a:t>
            </a:r>
          </a:p>
          <a:p>
            <a:pPr marL="342900" indent="-342900" algn="l">
              <a:buFont typeface="Arial"/>
              <a:buChar char="•"/>
            </a:pPr>
            <a:r>
              <a:rPr lang="en-US" sz="2400" dirty="0" smtClean="0">
                <a:solidFill>
                  <a:srgbClr val="000000"/>
                </a:solidFill>
              </a:rPr>
              <a:t>In theory, </a:t>
            </a:r>
            <a:r>
              <a:rPr lang="en-US" sz="2400" dirty="0">
                <a:solidFill>
                  <a:srgbClr val="000000"/>
                </a:solidFill>
              </a:rPr>
              <a:t>to find the ‘best’ </a:t>
            </a:r>
            <a:r>
              <a:rPr lang="en-US" sz="2400" dirty="0" smtClean="0">
                <a:solidFill>
                  <a:srgbClr val="000000"/>
                </a:solidFill>
              </a:rPr>
              <a:t>model, parameter space should be investigated for all hypotheses (</a:t>
            </a:r>
            <a:r>
              <a:rPr lang="da-DK" sz="2400" dirty="0" smtClean="0">
                <a:solidFill>
                  <a:srgbClr val="000000"/>
                </a:solidFill>
              </a:rPr>
              <a:t>Johnson &amp; Omland 2004</a:t>
            </a:r>
            <a:r>
              <a:rPr lang="en-US" sz="2400" dirty="0" smtClean="0">
                <a:solidFill>
                  <a:srgbClr val="000000"/>
                </a:solidFill>
              </a:rPr>
              <a:t>). Here we only consider a set of candidate models which make biological sense.</a:t>
            </a:r>
          </a:p>
        </p:txBody>
      </p:sp>
      <p:sp>
        <p:nvSpPr>
          <p:cNvPr id="2" name="Rectangle 1"/>
          <p:cNvSpPr/>
          <p:nvPr/>
        </p:nvSpPr>
        <p:spPr>
          <a:xfrm>
            <a:off x="1859020" y="6578379"/>
            <a:ext cx="7548880" cy="276999"/>
          </a:xfrm>
          <a:prstGeom prst="rect">
            <a:avLst/>
          </a:prstGeom>
        </p:spPr>
        <p:txBody>
          <a:bodyPr wrap="square">
            <a:spAutoFit/>
          </a:bodyPr>
          <a:lstStyle/>
          <a:p>
            <a:r>
              <a:rPr lang="en-US" sz="1200" dirty="0">
                <a:solidFill>
                  <a:schemeClr val="bg1">
                    <a:lumMod val="50000"/>
                  </a:schemeClr>
                </a:solidFill>
              </a:rPr>
              <a:t>Johnson J.B., </a:t>
            </a:r>
            <a:r>
              <a:rPr lang="en-US" sz="1200" dirty="0" err="1">
                <a:solidFill>
                  <a:schemeClr val="bg1">
                    <a:lumMod val="50000"/>
                  </a:schemeClr>
                </a:solidFill>
              </a:rPr>
              <a:t>Omland</a:t>
            </a:r>
            <a:r>
              <a:rPr lang="en-US" sz="1200" dirty="0">
                <a:solidFill>
                  <a:schemeClr val="bg1">
                    <a:lumMod val="50000"/>
                  </a:schemeClr>
                </a:solidFill>
              </a:rPr>
              <a:t> K.S. 2004. Model selection in ecology and evolution. Trends Ecol. </a:t>
            </a:r>
            <a:r>
              <a:rPr lang="en-US" sz="1200" dirty="0" err="1">
                <a:solidFill>
                  <a:schemeClr val="bg1">
                    <a:lumMod val="50000"/>
                  </a:schemeClr>
                </a:solidFill>
              </a:rPr>
              <a:t>Evol</a:t>
            </a:r>
            <a:r>
              <a:rPr lang="en-US" sz="1200" dirty="0">
                <a:solidFill>
                  <a:schemeClr val="bg1">
                    <a:lumMod val="50000"/>
                  </a:schemeClr>
                </a:solidFill>
              </a:rPr>
              <a:t>. 19:101-108.</a:t>
            </a:r>
          </a:p>
        </p:txBody>
      </p:sp>
    </p:spTree>
    <p:extLst>
      <p:ext uri="{BB962C8B-B14F-4D97-AF65-F5344CB8AC3E}">
        <p14:creationId xmlns:p14="http://schemas.microsoft.com/office/powerpoint/2010/main" val="382454171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a:xfrm>
            <a:off x="3051239" y="24475"/>
            <a:ext cx="4012236" cy="584776"/>
          </a:xfrm>
          <a:prstGeom prst="rect">
            <a:avLst/>
          </a:prstGeom>
        </p:spPr>
        <p:txBody>
          <a:bodyPr wrap="none">
            <a:spAutoFit/>
          </a:bodyPr>
          <a:lstStyle/>
          <a:p>
            <a:r>
              <a:rPr lang="en-US" sz="3200" b="1" dirty="0" smtClean="0"/>
              <a:t>Model </a:t>
            </a:r>
            <a:r>
              <a:rPr lang="en-US" sz="3200" dirty="0" smtClean="0"/>
              <a:t>(given the tree)</a:t>
            </a:r>
            <a:endParaRPr lang="en-US" sz="3200" dirty="0"/>
          </a:p>
        </p:txBody>
      </p:sp>
      <p:grpSp>
        <p:nvGrpSpPr>
          <p:cNvPr id="37" name="Group 36"/>
          <p:cNvGrpSpPr/>
          <p:nvPr/>
        </p:nvGrpSpPr>
        <p:grpSpPr>
          <a:xfrm>
            <a:off x="1050589" y="836460"/>
            <a:ext cx="7394311" cy="6072199"/>
            <a:chOff x="588814" y="838229"/>
            <a:chExt cx="7394311" cy="6072199"/>
          </a:xfrm>
        </p:grpSpPr>
        <p:grpSp>
          <p:nvGrpSpPr>
            <p:cNvPr id="19" name="Group 18"/>
            <p:cNvGrpSpPr/>
            <p:nvPr/>
          </p:nvGrpSpPr>
          <p:grpSpPr>
            <a:xfrm>
              <a:off x="588814" y="838229"/>
              <a:ext cx="7094733" cy="5088487"/>
              <a:chOff x="1045419" y="1099550"/>
              <a:chExt cx="7094733" cy="5088487"/>
            </a:xfrm>
          </p:grpSpPr>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8" name="Connector 7"/>
              <p:cNvSpPr/>
              <p:nvPr/>
            </p:nvSpPr>
            <p:spPr>
              <a:xfrm>
                <a:off x="2113169"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Connector 11"/>
              <p:cNvSpPr/>
              <p:nvPr/>
            </p:nvSpPr>
            <p:spPr>
              <a:xfrm>
                <a:off x="6176762"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Connector 13"/>
              <p:cNvSpPr/>
              <p:nvPr/>
            </p:nvSpPr>
            <p:spPr>
              <a:xfrm>
                <a:off x="2113169"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Connector 15"/>
              <p:cNvSpPr/>
              <p:nvPr/>
            </p:nvSpPr>
            <p:spPr>
              <a:xfrm>
                <a:off x="6176762"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Arrow Connector 5"/>
              <p:cNvCxnSpPr>
                <a:stCxn id="8" idx="2"/>
                <a:endCxn id="14" idx="2"/>
              </p:cNvCxnSpPr>
              <p:nvPr/>
            </p:nvCxnSpPr>
            <p:spPr>
              <a:xfrm>
                <a:off x="2113169" y="1998980"/>
                <a:ext cx="0" cy="279538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0"/>
                <a:endCxn id="8" idx="4"/>
              </p:cNvCxnSpPr>
              <p:nvPr/>
            </p:nvCxnSpPr>
            <p:spPr>
              <a:xfrm flipV="1">
                <a:off x="2524649" y="2410460"/>
                <a:ext cx="0" cy="197242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2" idx="4"/>
              </p:cNvCxnSpPr>
              <p:nvPr/>
            </p:nvCxnSpPr>
            <p:spPr>
              <a:xfrm flipH="1">
                <a:off x="6573624" y="2410460"/>
                <a:ext cx="14618" cy="200798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6"/>
                <a:endCxn id="12" idx="6"/>
              </p:cNvCxnSpPr>
              <p:nvPr/>
            </p:nvCxnSpPr>
            <p:spPr>
              <a:xfrm flipV="1">
                <a:off x="6999722" y="1998980"/>
                <a:ext cx="0" cy="279538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2" idx="2"/>
                <a:endCxn id="8" idx="6"/>
              </p:cNvCxnSpPr>
              <p:nvPr/>
            </p:nvCxnSpPr>
            <p:spPr>
              <a:xfrm flipH="1">
                <a:off x="2936129" y="1998980"/>
                <a:ext cx="3240633"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8" idx="0"/>
              </p:cNvCxnSpPr>
              <p:nvPr/>
            </p:nvCxnSpPr>
            <p:spPr>
              <a:xfrm>
                <a:off x="2524649" y="1587500"/>
                <a:ext cx="3914251"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4" idx="4"/>
                <a:endCxn id="16" idx="4"/>
              </p:cNvCxnSpPr>
              <p:nvPr/>
            </p:nvCxnSpPr>
            <p:spPr>
              <a:xfrm>
                <a:off x="2524649" y="5205848"/>
                <a:ext cx="4063593"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6" idx="2"/>
              </p:cNvCxnSpPr>
              <p:nvPr/>
            </p:nvCxnSpPr>
            <p:spPr>
              <a:xfrm flipH="1" flipV="1">
                <a:off x="2936130" y="4776576"/>
                <a:ext cx="3240632" cy="17792"/>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6" idx="0"/>
                <a:endCxn id="8" idx="6"/>
              </p:cNvCxnSpPr>
              <p:nvPr/>
            </p:nvCxnSpPr>
            <p:spPr>
              <a:xfrm flipH="1" flipV="1">
                <a:off x="2936129" y="199898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8" idx="4"/>
                <a:endCxn id="16" idx="2"/>
              </p:cNvCxnSpPr>
              <p:nvPr/>
            </p:nvCxnSpPr>
            <p:spPr>
              <a:xfrm>
                <a:off x="2524649" y="241046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14" idx="0"/>
                <a:endCxn id="12" idx="2"/>
              </p:cNvCxnSpPr>
              <p:nvPr/>
            </p:nvCxnSpPr>
            <p:spPr>
              <a:xfrm flipV="1">
                <a:off x="2524649" y="199898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12" idx="4"/>
                <a:endCxn id="14" idx="6"/>
              </p:cNvCxnSpPr>
              <p:nvPr/>
            </p:nvCxnSpPr>
            <p:spPr>
              <a:xfrm flipH="1">
                <a:off x="2936129" y="241046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2188134" y="1814314"/>
                <a:ext cx="695811" cy="369332"/>
              </a:xfrm>
              <a:prstGeom prst="rect">
                <a:avLst/>
              </a:prstGeom>
              <a:noFill/>
            </p:spPr>
            <p:txBody>
              <a:bodyPr wrap="none" rtlCol="0">
                <a:spAutoFit/>
              </a:bodyPr>
              <a:lstStyle/>
              <a:p>
                <a:r>
                  <a:rPr lang="en-US" dirty="0" smtClean="0">
                    <a:solidFill>
                      <a:srgbClr val="0000FF"/>
                    </a:solidFill>
                  </a:rPr>
                  <a:t>US(1)</a:t>
                </a:r>
                <a:endParaRPr lang="en-US" dirty="0">
                  <a:solidFill>
                    <a:srgbClr val="0000FF"/>
                  </a:solidFill>
                </a:endParaRPr>
              </a:p>
            </p:txBody>
          </p:sp>
          <p:sp>
            <p:nvSpPr>
              <p:cNvPr id="80" name="TextBox 79"/>
              <p:cNvSpPr txBox="1"/>
              <p:nvPr/>
            </p:nvSpPr>
            <p:spPr>
              <a:xfrm>
                <a:off x="6258064" y="1814314"/>
                <a:ext cx="723312" cy="369332"/>
              </a:xfrm>
              <a:prstGeom prst="rect">
                <a:avLst/>
              </a:prstGeom>
              <a:noFill/>
            </p:spPr>
            <p:txBody>
              <a:bodyPr wrap="none" rtlCol="0">
                <a:spAutoFit/>
              </a:bodyPr>
              <a:lstStyle/>
              <a:p>
                <a:r>
                  <a:rPr lang="en-US" dirty="0" smtClean="0">
                    <a:solidFill>
                      <a:srgbClr val="0000FF"/>
                    </a:solidFill>
                  </a:rPr>
                  <a:t>UA(2)</a:t>
                </a:r>
                <a:endParaRPr lang="en-US" dirty="0">
                  <a:solidFill>
                    <a:srgbClr val="0000FF"/>
                  </a:solidFill>
                </a:endParaRPr>
              </a:p>
            </p:txBody>
          </p:sp>
          <p:sp>
            <p:nvSpPr>
              <p:cNvPr id="81" name="TextBox 80"/>
              <p:cNvSpPr txBox="1"/>
              <p:nvPr/>
            </p:nvSpPr>
            <p:spPr>
              <a:xfrm>
                <a:off x="2217622" y="4614530"/>
                <a:ext cx="689725" cy="369332"/>
              </a:xfrm>
              <a:prstGeom prst="rect">
                <a:avLst/>
              </a:prstGeom>
              <a:noFill/>
            </p:spPr>
            <p:txBody>
              <a:bodyPr wrap="none" rtlCol="0">
                <a:spAutoFit/>
              </a:bodyPr>
              <a:lstStyle/>
              <a:p>
                <a:r>
                  <a:rPr lang="en-US" dirty="0" smtClean="0">
                    <a:solidFill>
                      <a:srgbClr val="0000FF"/>
                    </a:solidFill>
                  </a:rPr>
                  <a:t>DS(3)</a:t>
                </a:r>
                <a:endParaRPr lang="en-US" dirty="0">
                  <a:solidFill>
                    <a:srgbClr val="0000FF"/>
                  </a:solidFill>
                </a:endParaRPr>
              </a:p>
            </p:txBody>
          </p:sp>
          <p:sp>
            <p:nvSpPr>
              <p:cNvPr id="82" name="TextBox 81"/>
              <p:cNvSpPr txBox="1"/>
              <p:nvPr/>
            </p:nvSpPr>
            <p:spPr>
              <a:xfrm>
                <a:off x="6282496" y="4609702"/>
                <a:ext cx="717226" cy="369332"/>
              </a:xfrm>
              <a:prstGeom prst="rect">
                <a:avLst/>
              </a:prstGeom>
              <a:noFill/>
            </p:spPr>
            <p:txBody>
              <a:bodyPr wrap="none" rtlCol="0">
                <a:spAutoFit/>
              </a:bodyPr>
              <a:lstStyle/>
              <a:p>
                <a:r>
                  <a:rPr lang="en-US" dirty="0" smtClean="0">
                    <a:solidFill>
                      <a:srgbClr val="0000FF"/>
                    </a:solidFill>
                  </a:rPr>
                  <a:t>DA(4)</a:t>
                </a:r>
                <a:endParaRPr lang="en-US" dirty="0">
                  <a:solidFill>
                    <a:srgbClr val="0000FF"/>
                  </a:solidFill>
                </a:endParaRPr>
              </a:p>
            </p:txBody>
          </p:sp>
          <p:sp>
            <p:nvSpPr>
              <p:cNvPr id="93" name="Arc 92"/>
              <p:cNvSpPr/>
              <p:nvPr/>
            </p:nvSpPr>
            <p:spPr>
              <a:xfrm rot="17206630">
                <a:off x="1587796" y="1178126"/>
                <a:ext cx="822960" cy="817040"/>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endParaRPr lang="en-US"/>
              </a:p>
            </p:txBody>
          </p:sp>
          <p:cxnSp>
            <p:nvCxnSpPr>
              <p:cNvPr id="95" name="Straight Arrow Connector 94"/>
              <p:cNvCxnSpPr/>
              <p:nvPr/>
            </p:nvCxnSpPr>
            <p:spPr>
              <a:xfrm flipH="1">
                <a:off x="1562101" y="2100240"/>
                <a:ext cx="551068" cy="506496"/>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1879600" y="5205848"/>
                <a:ext cx="578632" cy="572652"/>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16" idx="4"/>
              </p:cNvCxnSpPr>
              <p:nvPr/>
            </p:nvCxnSpPr>
            <p:spPr>
              <a:xfrm>
                <a:off x="6588242" y="5205848"/>
                <a:ext cx="601098" cy="572652"/>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12" idx="6"/>
              </p:cNvCxnSpPr>
              <p:nvPr/>
            </p:nvCxnSpPr>
            <p:spPr>
              <a:xfrm>
                <a:off x="6999722" y="1998980"/>
                <a:ext cx="592346" cy="607756"/>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0" name="Arc 109"/>
              <p:cNvSpPr/>
              <p:nvPr/>
            </p:nvSpPr>
            <p:spPr>
              <a:xfrm rot="1463315">
                <a:off x="6637138" y="1099550"/>
                <a:ext cx="822960" cy="81704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5" name="Arc 34"/>
              <p:cNvSpPr/>
              <p:nvPr/>
            </p:nvSpPr>
            <p:spPr>
              <a:xfrm rot="13202972">
                <a:off x="1510275" y="4645736"/>
                <a:ext cx="822960" cy="817040"/>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6" name="Arc 35"/>
              <p:cNvSpPr/>
              <p:nvPr/>
            </p:nvSpPr>
            <p:spPr>
              <a:xfrm rot="5923941">
                <a:off x="6777859" y="4716468"/>
                <a:ext cx="822960" cy="81704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7" name="Rectangle 16"/>
              <p:cNvSpPr/>
              <p:nvPr/>
            </p:nvSpPr>
            <p:spPr>
              <a:xfrm>
                <a:off x="1045419" y="1352649"/>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1</a:t>
                </a:r>
                <a:endParaRPr lang="en-US" sz="2400" baseline="-25000" dirty="0">
                  <a:solidFill>
                    <a:srgbClr val="008000"/>
                  </a:solidFill>
                </a:endParaRPr>
              </a:p>
            </p:txBody>
          </p:sp>
          <p:sp>
            <p:nvSpPr>
              <p:cNvPr id="43" name="Rectangle 42"/>
              <p:cNvSpPr/>
              <p:nvPr/>
            </p:nvSpPr>
            <p:spPr>
              <a:xfrm>
                <a:off x="1066800" y="4800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3</a:t>
                </a:r>
                <a:endParaRPr lang="en-US" sz="2400" baseline="-25000" dirty="0">
                  <a:solidFill>
                    <a:srgbClr val="008000"/>
                  </a:solidFill>
                </a:endParaRPr>
              </a:p>
            </p:txBody>
          </p:sp>
          <p:sp>
            <p:nvSpPr>
              <p:cNvPr id="44" name="Rectangle 43"/>
              <p:cNvSpPr/>
              <p:nvPr/>
            </p:nvSpPr>
            <p:spPr>
              <a:xfrm>
                <a:off x="7620000" y="1371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2</a:t>
                </a:r>
                <a:endParaRPr lang="en-US" sz="2400" baseline="-25000" dirty="0">
                  <a:solidFill>
                    <a:srgbClr val="008000"/>
                  </a:solidFill>
                </a:endParaRPr>
              </a:p>
            </p:txBody>
          </p:sp>
          <p:sp>
            <p:nvSpPr>
              <p:cNvPr id="46" name="Rectangle 45"/>
              <p:cNvSpPr/>
              <p:nvPr/>
            </p:nvSpPr>
            <p:spPr>
              <a:xfrm>
                <a:off x="7696200" y="4800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4</a:t>
                </a:r>
                <a:endParaRPr lang="en-US" sz="2400" baseline="-25000" dirty="0">
                  <a:solidFill>
                    <a:srgbClr val="008000"/>
                  </a:solidFill>
                </a:endParaRPr>
              </a:p>
            </p:txBody>
          </p:sp>
          <p:sp>
            <p:nvSpPr>
              <p:cNvPr id="47" name="Rectangle 46"/>
              <p:cNvSpPr/>
              <p:nvPr/>
            </p:nvSpPr>
            <p:spPr>
              <a:xfrm>
                <a:off x="1143000" y="2500220"/>
                <a:ext cx="273212" cy="369332"/>
              </a:xfrm>
              <a:prstGeom prst="rect">
                <a:avLst/>
              </a:prstGeom>
            </p:spPr>
            <p:txBody>
              <a:bodyPr wrap="none" lIns="0" tIns="0" rIns="0" bIns="0">
                <a:spAutoFit/>
              </a:bodyPr>
              <a:lstStyle/>
              <a:p>
                <a:r>
                  <a:rPr lang="el-GR" sz="2400" dirty="0" smtClean="0">
                    <a:solidFill>
                      <a:srgbClr val="000000"/>
                    </a:solidFill>
                  </a:rPr>
                  <a:t>μ</a:t>
                </a:r>
                <a:r>
                  <a:rPr lang="en-US" sz="2400" baseline="-25000" dirty="0" smtClean="0">
                    <a:solidFill>
                      <a:srgbClr val="000000"/>
                    </a:solidFill>
                  </a:rPr>
                  <a:t>1</a:t>
                </a:r>
                <a:endParaRPr lang="en-US" sz="2400" baseline="-25000" dirty="0">
                  <a:solidFill>
                    <a:srgbClr val="000000"/>
                  </a:solidFill>
                </a:endParaRPr>
              </a:p>
            </p:txBody>
          </p:sp>
          <p:sp>
            <p:nvSpPr>
              <p:cNvPr id="49" name="Rectangle 48"/>
              <p:cNvSpPr/>
              <p:nvPr/>
            </p:nvSpPr>
            <p:spPr>
              <a:xfrm>
                <a:off x="1295400" y="5638800"/>
                <a:ext cx="457878"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3</a:t>
                </a:r>
                <a:endParaRPr lang="en-US" sz="2400" baseline="-25000" dirty="0">
                  <a:solidFill>
                    <a:srgbClr val="000000"/>
                  </a:solidFill>
                </a:endParaRPr>
              </a:p>
            </p:txBody>
          </p:sp>
          <p:sp>
            <p:nvSpPr>
              <p:cNvPr id="50" name="Rectangle 49"/>
              <p:cNvSpPr/>
              <p:nvPr/>
            </p:nvSpPr>
            <p:spPr>
              <a:xfrm>
                <a:off x="7606074" y="2514600"/>
                <a:ext cx="457878"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2</a:t>
                </a:r>
                <a:endParaRPr lang="en-US" sz="2400" baseline="-25000" dirty="0">
                  <a:solidFill>
                    <a:srgbClr val="000000"/>
                  </a:solidFill>
                </a:endParaRPr>
              </a:p>
            </p:txBody>
          </p:sp>
          <p:sp>
            <p:nvSpPr>
              <p:cNvPr id="51" name="Rectangle 50"/>
              <p:cNvSpPr/>
              <p:nvPr/>
            </p:nvSpPr>
            <p:spPr>
              <a:xfrm>
                <a:off x="7363129" y="5726372"/>
                <a:ext cx="457878"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4</a:t>
                </a:r>
                <a:endParaRPr lang="en-US" sz="2400" baseline="-25000" dirty="0">
                  <a:solidFill>
                    <a:srgbClr val="000000"/>
                  </a:solidFill>
                </a:endParaRPr>
              </a:p>
            </p:txBody>
          </p:sp>
          <p:sp>
            <p:nvSpPr>
              <p:cNvPr id="53" name="Rectangle 52"/>
              <p:cNvSpPr/>
              <p:nvPr/>
            </p:nvSpPr>
            <p:spPr>
              <a:xfrm>
                <a:off x="1633623" y="3151868"/>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13</a:t>
                </a:r>
                <a:endParaRPr lang="en-US" sz="2400" baseline="-25000" dirty="0">
                  <a:solidFill>
                    <a:schemeClr val="accent4">
                      <a:lumMod val="75000"/>
                    </a:schemeClr>
                  </a:solidFill>
                </a:endParaRPr>
              </a:p>
            </p:txBody>
          </p:sp>
          <p:sp>
            <p:nvSpPr>
              <p:cNvPr id="54" name="Rectangle 53"/>
              <p:cNvSpPr/>
              <p:nvPr/>
            </p:nvSpPr>
            <p:spPr>
              <a:xfrm>
                <a:off x="2079009" y="3151582"/>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31</a:t>
                </a:r>
                <a:endParaRPr lang="en-US" sz="2400" baseline="-25000" dirty="0">
                  <a:solidFill>
                    <a:schemeClr val="accent4">
                      <a:lumMod val="75000"/>
                    </a:schemeClr>
                  </a:solidFill>
                </a:endParaRPr>
              </a:p>
            </p:txBody>
          </p:sp>
          <p:sp>
            <p:nvSpPr>
              <p:cNvPr id="55" name="Rectangle 54"/>
              <p:cNvSpPr/>
              <p:nvPr/>
            </p:nvSpPr>
            <p:spPr>
              <a:xfrm>
                <a:off x="4114800" y="4365516"/>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43</a:t>
                </a:r>
                <a:endParaRPr lang="en-US" sz="2400" baseline="-25000" dirty="0">
                  <a:solidFill>
                    <a:schemeClr val="accent4">
                      <a:lumMod val="75000"/>
                    </a:schemeClr>
                  </a:solidFill>
                </a:endParaRPr>
              </a:p>
            </p:txBody>
          </p:sp>
          <p:sp>
            <p:nvSpPr>
              <p:cNvPr id="57" name="Rectangle 56"/>
              <p:cNvSpPr/>
              <p:nvPr/>
            </p:nvSpPr>
            <p:spPr>
              <a:xfrm>
                <a:off x="4093238" y="4781015"/>
                <a:ext cx="556563"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34</a:t>
                </a:r>
                <a:endParaRPr lang="en-US" sz="2400" baseline="-25000" dirty="0">
                  <a:solidFill>
                    <a:schemeClr val="accent4">
                      <a:lumMod val="75000"/>
                    </a:schemeClr>
                  </a:solidFill>
                </a:endParaRPr>
              </a:p>
            </p:txBody>
          </p:sp>
          <p:sp>
            <p:nvSpPr>
              <p:cNvPr id="63" name="Rectangle 62"/>
              <p:cNvSpPr/>
              <p:nvPr/>
            </p:nvSpPr>
            <p:spPr>
              <a:xfrm>
                <a:off x="6501742" y="3200686"/>
                <a:ext cx="556563"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24</a:t>
                </a:r>
                <a:endParaRPr lang="en-US" sz="2400" baseline="-25000" dirty="0">
                  <a:solidFill>
                    <a:schemeClr val="accent4">
                      <a:lumMod val="75000"/>
                    </a:schemeClr>
                  </a:solidFill>
                </a:endParaRPr>
              </a:p>
            </p:txBody>
          </p:sp>
          <p:sp>
            <p:nvSpPr>
              <p:cNvPr id="64" name="Rectangle 63"/>
              <p:cNvSpPr/>
              <p:nvPr/>
            </p:nvSpPr>
            <p:spPr>
              <a:xfrm>
                <a:off x="6924846" y="3200400"/>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42</a:t>
                </a:r>
                <a:endParaRPr lang="en-US" sz="2400" baseline="-25000" dirty="0">
                  <a:solidFill>
                    <a:schemeClr val="accent4">
                      <a:lumMod val="75000"/>
                    </a:schemeClr>
                  </a:solidFill>
                </a:endParaRPr>
              </a:p>
            </p:txBody>
          </p:sp>
          <p:sp>
            <p:nvSpPr>
              <p:cNvPr id="65" name="Rectangle 64"/>
              <p:cNvSpPr/>
              <p:nvPr/>
            </p:nvSpPr>
            <p:spPr>
              <a:xfrm>
                <a:off x="4114800" y="1143000"/>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12</a:t>
                </a:r>
                <a:endParaRPr lang="en-US" sz="2400" baseline="-25000" dirty="0">
                  <a:solidFill>
                    <a:schemeClr val="accent4">
                      <a:lumMod val="75000"/>
                    </a:schemeClr>
                  </a:solidFill>
                </a:endParaRPr>
              </a:p>
            </p:txBody>
          </p:sp>
          <p:sp>
            <p:nvSpPr>
              <p:cNvPr id="66" name="Rectangle 65"/>
              <p:cNvSpPr/>
              <p:nvPr/>
            </p:nvSpPr>
            <p:spPr>
              <a:xfrm>
                <a:off x="4093238" y="1558499"/>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21</a:t>
                </a:r>
                <a:endParaRPr lang="en-US" sz="2400" baseline="-25000" dirty="0">
                  <a:solidFill>
                    <a:schemeClr val="accent4">
                      <a:lumMod val="75000"/>
                    </a:schemeClr>
                  </a:solidFill>
                </a:endParaRPr>
              </a:p>
            </p:txBody>
          </p:sp>
          <p:sp>
            <p:nvSpPr>
              <p:cNvPr id="67" name="Rectangle 66"/>
              <p:cNvSpPr/>
              <p:nvPr/>
            </p:nvSpPr>
            <p:spPr>
              <a:xfrm>
                <a:off x="2858142" y="3446147"/>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32</a:t>
                </a:r>
                <a:endParaRPr lang="en-US" sz="2400" baseline="-25000" dirty="0">
                  <a:solidFill>
                    <a:schemeClr val="accent4">
                      <a:lumMod val="75000"/>
                    </a:schemeClr>
                  </a:solidFill>
                </a:endParaRPr>
              </a:p>
            </p:txBody>
          </p:sp>
          <p:sp>
            <p:nvSpPr>
              <p:cNvPr id="68" name="Rectangle 67"/>
              <p:cNvSpPr/>
              <p:nvPr/>
            </p:nvSpPr>
            <p:spPr>
              <a:xfrm>
                <a:off x="5770552" y="2689917"/>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23</a:t>
                </a:r>
                <a:endParaRPr lang="en-US" sz="2400" baseline="-25000" dirty="0">
                  <a:solidFill>
                    <a:schemeClr val="accent4">
                      <a:lumMod val="75000"/>
                    </a:schemeClr>
                  </a:solidFill>
                </a:endParaRPr>
              </a:p>
            </p:txBody>
          </p:sp>
          <p:sp>
            <p:nvSpPr>
              <p:cNvPr id="69" name="Rectangle 68"/>
              <p:cNvSpPr/>
              <p:nvPr/>
            </p:nvSpPr>
            <p:spPr>
              <a:xfrm>
                <a:off x="5750850" y="3489170"/>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41</a:t>
                </a:r>
                <a:endParaRPr lang="en-US" sz="2400" baseline="-25000" dirty="0">
                  <a:solidFill>
                    <a:schemeClr val="accent4">
                      <a:lumMod val="75000"/>
                    </a:schemeClr>
                  </a:solidFill>
                </a:endParaRPr>
              </a:p>
            </p:txBody>
          </p:sp>
          <p:sp>
            <p:nvSpPr>
              <p:cNvPr id="70" name="Rectangle 69"/>
              <p:cNvSpPr/>
              <p:nvPr/>
            </p:nvSpPr>
            <p:spPr>
              <a:xfrm>
                <a:off x="2857681" y="2647208"/>
                <a:ext cx="556563"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14</a:t>
                </a:r>
                <a:endParaRPr lang="en-US" sz="2400" baseline="-25000" dirty="0">
                  <a:solidFill>
                    <a:schemeClr val="accent4">
                      <a:lumMod val="75000"/>
                    </a:schemeClr>
                  </a:solidFill>
                </a:endParaRPr>
              </a:p>
            </p:txBody>
          </p:sp>
        </p:grpSp>
        <p:grpSp>
          <p:nvGrpSpPr>
            <p:cNvPr id="22" name="Group 21"/>
            <p:cNvGrpSpPr/>
            <p:nvPr/>
          </p:nvGrpSpPr>
          <p:grpSpPr>
            <a:xfrm>
              <a:off x="1761017" y="5332513"/>
              <a:ext cx="6222108" cy="1577915"/>
              <a:chOff x="2239003" y="5342173"/>
              <a:chExt cx="6222108" cy="1577915"/>
            </a:xfrm>
          </p:grpSpPr>
          <p:sp>
            <p:nvSpPr>
              <p:cNvPr id="20" name="Rectangle 19"/>
              <p:cNvSpPr/>
              <p:nvPr/>
            </p:nvSpPr>
            <p:spPr>
              <a:xfrm>
                <a:off x="3930468" y="5342173"/>
                <a:ext cx="1291827" cy="369332"/>
              </a:xfrm>
              <a:prstGeom prst="rect">
                <a:avLst/>
              </a:prstGeom>
            </p:spPr>
            <p:txBody>
              <a:bodyPr wrap="none">
                <a:spAutoFit/>
              </a:bodyPr>
              <a:lstStyle/>
              <a:p>
                <a:pPr algn="ctr"/>
                <a:r>
                  <a:rPr lang="en-US" b="1" dirty="0" smtClean="0">
                    <a:solidFill>
                      <a:srgbClr val="000000"/>
                    </a:solidFill>
                  </a:rPr>
                  <a:t>Parameters</a:t>
                </a:r>
                <a:endParaRPr lang="en-US" b="1" dirty="0" smtClean="0">
                  <a:solidFill>
                    <a:schemeClr val="accent4">
                      <a:lumMod val="75000"/>
                    </a:schemeClr>
                  </a:solidFill>
                </a:endParaRPr>
              </a:p>
            </p:txBody>
          </p:sp>
          <p:sp>
            <p:nvSpPr>
              <p:cNvPr id="21" name="Rectangle 20"/>
              <p:cNvSpPr/>
              <p:nvPr/>
            </p:nvSpPr>
            <p:spPr>
              <a:xfrm>
                <a:off x="2239003" y="5719759"/>
                <a:ext cx="6222108" cy="1200329"/>
              </a:xfrm>
              <a:prstGeom prst="rect">
                <a:avLst/>
              </a:prstGeom>
            </p:spPr>
            <p:txBody>
              <a:bodyPr wrap="square">
                <a:spAutoFit/>
              </a:bodyPr>
              <a:lstStyle/>
              <a:p>
                <a:r>
                  <a:rPr lang="en-US" dirty="0">
                    <a:solidFill>
                      <a:schemeClr val="accent4">
                        <a:lumMod val="75000"/>
                      </a:schemeClr>
                    </a:solidFill>
                  </a:rPr>
                  <a:t>q</a:t>
                </a:r>
                <a:r>
                  <a:rPr lang="en-US" baseline="-25000" dirty="0">
                    <a:solidFill>
                      <a:schemeClr val="accent4">
                        <a:lumMod val="75000"/>
                      </a:schemeClr>
                    </a:solidFill>
                  </a:rPr>
                  <a:t>12 </a:t>
                </a:r>
                <a:r>
                  <a:rPr lang="en-US" dirty="0">
                    <a:solidFill>
                      <a:srgbClr val="000000"/>
                    </a:solidFill>
                  </a:rPr>
                  <a:t>character state transition rate (state 1 -&gt; 2)</a:t>
                </a:r>
              </a:p>
              <a:p>
                <a:r>
                  <a:rPr lang="el-GR" dirty="0">
                    <a:solidFill>
                      <a:srgbClr val="008000"/>
                    </a:solidFill>
                  </a:rPr>
                  <a:t>λ</a:t>
                </a:r>
                <a:r>
                  <a:rPr lang="en-US" baseline="-25000" dirty="0">
                    <a:solidFill>
                      <a:srgbClr val="008000"/>
                    </a:solidFill>
                  </a:rPr>
                  <a:t>1</a:t>
                </a:r>
                <a:r>
                  <a:rPr lang="en-US" dirty="0">
                    <a:solidFill>
                      <a:srgbClr val="008000"/>
                    </a:solidFill>
                  </a:rPr>
                  <a:t> </a:t>
                </a:r>
                <a:r>
                  <a:rPr lang="en-US" dirty="0"/>
                  <a:t>speciation rate (species in state 1)</a:t>
                </a:r>
              </a:p>
              <a:p>
                <a:r>
                  <a:rPr lang="el-GR" dirty="0">
                    <a:solidFill>
                      <a:srgbClr val="000000"/>
                    </a:solidFill>
                  </a:rPr>
                  <a:t>μ</a:t>
                </a:r>
                <a:r>
                  <a:rPr lang="en-US" baseline="-25000" dirty="0">
                    <a:solidFill>
                      <a:srgbClr val="000000"/>
                    </a:solidFill>
                  </a:rPr>
                  <a:t>1 </a:t>
                </a:r>
                <a:r>
                  <a:rPr lang="en-US" dirty="0">
                    <a:solidFill>
                      <a:srgbClr val="000000"/>
                    </a:solidFill>
                  </a:rPr>
                  <a:t>extinction rate (species in state 1</a:t>
                </a:r>
                <a:r>
                  <a:rPr lang="en-US" dirty="0" smtClean="0">
                    <a:solidFill>
                      <a:srgbClr val="000000"/>
                    </a:solidFill>
                  </a:rPr>
                  <a:t>)</a:t>
                </a:r>
              </a:p>
              <a:p>
                <a:r>
                  <a:rPr lang="en-US" dirty="0" smtClean="0">
                    <a:solidFill>
                      <a:srgbClr val="000000"/>
                    </a:solidFill>
                  </a:rPr>
                  <a:t>sf</a:t>
                </a:r>
                <a:r>
                  <a:rPr lang="en-US" baseline="-25000" dirty="0" smtClean="0">
                    <a:solidFill>
                      <a:srgbClr val="000000"/>
                    </a:solidFill>
                  </a:rPr>
                  <a:t>1 </a:t>
                </a:r>
                <a:r>
                  <a:rPr lang="en-US" dirty="0" smtClean="0">
                    <a:solidFill>
                      <a:srgbClr val="000000"/>
                    </a:solidFill>
                  </a:rPr>
                  <a:t>sampling frequency for state 1 (=how much data are sampled)</a:t>
                </a:r>
                <a:endParaRPr lang="en-US" dirty="0">
                  <a:solidFill>
                    <a:srgbClr val="000000"/>
                  </a:solidFill>
                </a:endParaRPr>
              </a:p>
            </p:txBody>
          </p:sp>
        </p:grpSp>
      </p:grpSp>
      <p:grpSp>
        <p:nvGrpSpPr>
          <p:cNvPr id="39" name="Group 38"/>
          <p:cNvGrpSpPr/>
          <p:nvPr/>
        </p:nvGrpSpPr>
        <p:grpSpPr>
          <a:xfrm>
            <a:off x="57346" y="715674"/>
            <a:ext cx="829106" cy="4698195"/>
            <a:chOff x="588214" y="672224"/>
            <a:chExt cx="829106" cy="4698195"/>
          </a:xfrm>
        </p:grpSpPr>
        <p:pic>
          <p:nvPicPr>
            <p:cNvPr id="23" name="Picture 22" descr="Soil_profile_in_mature_forest.jpg"/>
            <p:cNvPicPr>
              <a:picLocks noChangeAspect="1"/>
            </p:cNvPicPr>
            <p:nvPr/>
          </p:nvPicPr>
          <p:blipFill rotWithShape="1">
            <a:blip r:embed="rId2">
              <a:extLst>
                <a:ext uri="{28A0092B-C50C-407E-A947-70E740481C1C}">
                  <a14:useLocalDpi xmlns:a14="http://schemas.microsoft.com/office/drawing/2010/main" val="0"/>
                </a:ext>
              </a:extLst>
            </a:blip>
            <a:srcRect l="35269" t="1541" r="55151" b="60291"/>
            <a:stretch/>
          </p:blipFill>
          <p:spPr>
            <a:xfrm>
              <a:off x="603504" y="1081883"/>
              <a:ext cx="813816" cy="4288536"/>
            </a:xfrm>
            <a:prstGeom prst="rect">
              <a:avLst/>
            </a:prstGeom>
          </p:spPr>
        </p:pic>
        <p:cxnSp>
          <p:nvCxnSpPr>
            <p:cNvPr id="72" name="Straight Connector 71"/>
            <p:cNvCxnSpPr/>
            <p:nvPr/>
          </p:nvCxnSpPr>
          <p:spPr>
            <a:xfrm>
              <a:off x="588214" y="3042970"/>
              <a:ext cx="803572" cy="24945"/>
            </a:xfrm>
            <a:prstGeom prst="line">
              <a:avLst/>
            </a:prstGeom>
            <a:ln w="57150" cap="flat">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88214" y="1644808"/>
              <a:ext cx="774571" cy="369332"/>
            </a:xfrm>
            <a:prstGeom prst="rect">
              <a:avLst/>
            </a:prstGeom>
            <a:solidFill>
              <a:schemeClr val="bg1">
                <a:alpha val="61000"/>
              </a:schemeClr>
            </a:solidFill>
          </p:spPr>
          <p:txBody>
            <a:bodyPr wrap="none" rtlCol="0">
              <a:spAutoFit/>
            </a:bodyPr>
            <a:lstStyle/>
            <a:p>
              <a:r>
                <a:rPr lang="en-US" b="1" dirty="0" smtClean="0">
                  <a:solidFill>
                    <a:srgbClr val="0000FF"/>
                  </a:solidFill>
                </a:rPr>
                <a:t>U</a:t>
              </a:r>
              <a:r>
                <a:rPr lang="en-US" dirty="0" smtClean="0">
                  <a:solidFill>
                    <a:srgbClr val="FF0000"/>
                  </a:solidFill>
                </a:rPr>
                <a:t>pper</a:t>
              </a:r>
              <a:endParaRPr lang="en-US" dirty="0">
                <a:solidFill>
                  <a:srgbClr val="FF0000"/>
                </a:solidFill>
              </a:endParaRPr>
            </a:p>
          </p:txBody>
        </p:sp>
        <p:sp>
          <p:nvSpPr>
            <p:cNvPr id="77" name="TextBox 76"/>
            <p:cNvSpPr txBox="1"/>
            <p:nvPr/>
          </p:nvSpPr>
          <p:spPr>
            <a:xfrm>
              <a:off x="655060" y="3947638"/>
              <a:ext cx="681159" cy="369332"/>
            </a:xfrm>
            <a:prstGeom prst="rect">
              <a:avLst/>
            </a:prstGeom>
            <a:solidFill>
              <a:schemeClr val="bg1">
                <a:alpha val="48000"/>
              </a:schemeClr>
            </a:solidFill>
          </p:spPr>
          <p:txBody>
            <a:bodyPr wrap="none" rtlCol="0">
              <a:spAutoFit/>
            </a:bodyPr>
            <a:lstStyle/>
            <a:p>
              <a:r>
                <a:rPr lang="en-US" b="1" dirty="0" smtClean="0">
                  <a:solidFill>
                    <a:srgbClr val="0000FF"/>
                  </a:solidFill>
                </a:rPr>
                <a:t>D</a:t>
              </a:r>
              <a:r>
                <a:rPr lang="en-US" dirty="0" smtClean="0">
                  <a:solidFill>
                    <a:srgbClr val="FF0000"/>
                  </a:solidFill>
                </a:rPr>
                <a:t>eep</a:t>
              </a:r>
              <a:endParaRPr lang="en-US" dirty="0">
                <a:solidFill>
                  <a:srgbClr val="FF0000"/>
                </a:solidFill>
              </a:endParaRPr>
            </a:p>
          </p:txBody>
        </p:sp>
        <p:sp>
          <p:nvSpPr>
            <p:cNvPr id="83" name="TextBox 82"/>
            <p:cNvSpPr txBox="1"/>
            <p:nvPr/>
          </p:nvSpPr>
          <p:spPr>
            <a:xfrm>
              <a:off x="737333" y="672224"/>
              <a:ext cx="518404" cy="369332"/>
            </a:xfrm>
            <a:prstGeom prst="rect">
              <a:avLst/>
            </a:prstGeom>
            <a:solidFill>
              <a:schemeClr val="bg1">
                <a:alpha val="48000"/>
              </a:schemeClr>
            </a:solidFill>
          </p:spPr>
          <p:txBody>
            <a:bodyPr wrap="none" rtlCol="0">
              <a:spAutoFit/>
            </a:bodyPr>
            <a:lstStyle/>
            <a:p>
              <a:r>
                <a:rPr lang="en-US" dirty="0" smtClean="0">
                  <a:solidFill>
                    <a:srgbClr val="FF0000"/>
                  </a:solidFill>
                </a:rPr>
                <a:t>Soil</a:t>
              </a:r>
              <a:endParaRPr lang="en-US" dirty="0">
                <a:solidFill>
                  <a:srgbClr val="FF0000"/>
                </a:solidFill>
              </a:endParaRPr>
            </a:p>
          </p:txBody>
        </p:sp>
      </p:grpSp>
      <p:sp>
        <p:nvSpPr>
          <p:cNvPr id="40" name="Rectangle 39"/>
          <p:cNvSpPr/>
          <p:nvPr/>
        </p:nvSpPr>
        <p:spPr>
          <a:xfrm>
            <a:off x="8205588" y="1157923"/>
            <a:ext cx="813816" cy="2068157"/>
          </a:xfrm>
          <a:prstGeom prst="rect">
            <a:avLst/>
          </a:prstGeom>
          <a:solidFill>
            <a:schemeClr val="accent3">
              <a:lumMod val="40000"/>
              <a:lumOff val="60000"/>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8095407" y="715150"/>
            <a:ext cx="1025153" cy="369332"/>
          </a:xfrm>
          <a:prstGeom prst="rect">
            <a:avLst/>
          </a:prstGeom>
          <a:solidFill>
            <a:schemeClr val="bg1">
              <a:alpha val="48000"/>
            </a:schemeClr>
          </a:solidFill>
        </p:spPr>
        <p:txBody>
          <a:bodyPr wrap="none" rtlCol="0">
            <a:spAutoFit/>
          </a:bodyPr>
          <a:lstStyle/>
          <a:p>
            <a:r>
              <a:rPr lang="en-US" dirty="0" smtClean="0">
                <a:solidFill>
                  <a:srgbClr val="FF0000"/>
                </a:solidFill>
              </a:rPr>
              <a:t>Sexuality</a:t>
            </a:r>
            <a:endParaRPr lang="en-US" dirty="0">
              <a:solidFill>
                <a:srgbClr val="FF0000"/>
              </a:solidFill>
            </a:endParaRPr>
          </a:p>
        </p:txBody>
      </p:sp>
      <p:sp>
        <p:nvSpPr>
          <p:cNvPr id="86" name="Rectangle 85"/>
          <p:cNvSpPr/>
          <p:nvPr/>
        </p:nvSpPr>
        <p:spPr>
          <a:xfrm>
            <a:off x="8205588" y="3226080"/>
            <a:ext cx="813816" cy="2068157"/>
          </a:xfrm>
          <a:prstGeom prst="rect">
            <a:avLst/>
          </a:prstGeom>
          <a:solidFill>
            <a:schemeClr val="accent3">
              <a:lumMod val="20000"/>
              <a:lumOff val="80000"/>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8296044" y="1691330"/>
            <a:ext cx="608753"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S</a:t>
            </a:r>
            <a:r>
              <a:rPr lang="en-US" dirty="0" smtClean="0">
                <a:solidFill>
                  <a:srgbClr val="FF0000"/>
                </a:solidFill>
              </a:rPr>
              <a:t>exual</a:t>
            </a:r>
            <a:endParaRPr lang="en-US" dirty="0">
              <a:solidFill>
                <a:srgbClr val="FF0000"/>
              </a:solidFill>
            </a:endParaRPr>
          </a:p>
        </p:txBody>
      </p:sp>
      <p:sp>
        <p:nvSpPr>
          <p:cNvPr id="88" name="TextBox 87"/>
          <p:cNvSpPr txBox="1"/>
          <p:nvPr/>
        </p:nvSpPr>
        <p:spPr>
          <a:xfrm>
            <a:off x="8252979" y="3973316"/>
            <a:ext cx="729805"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A</a:t>
            </a:r>
            <a:r>
              <a:rPr lang="en-US" dirty="0" smtClean="0">
                <a:solidFill>
                  <a:srgbClr val="FF0000"/>
                </a:solidFill>
              </a:rPr>
              <a:t>sexual</a:t>
            </a:r>
            <a:endParaRPr lang="en-US" dirty="0">
              <a:solidFill>
                <a:srgbClr val="FF0000"/>
              </a:solidFill>
            </a:endParaRPr>
          </a:p>
        </p:txBody>
      </p:sp>
      <p:sp>
        <p:nvSpPr>
          <p:cNvPr id="71" name="Rectangle 70"/>
          <p:cNvSpPr/>
          <p:nvPr/>
        </p:nvSpPr>
        <p:spPr>
          <a:xfrm>
            <a:off x="2514351" y="852330"/>
            <a:ext cx="318296" cy="369332"/>
          </a:xfrm>
          <a:prstGeom prst="rect">
            <a:avLst/>
          </a:prstGeom>
        </p:spPr>
        <p:txBody>
          <a:bodyPr wrap="none" lIns="0" tIns="0" rIns="0" bIns="0">
            <a:spAutoFit/>
          </a:bodyPr>
          <a:lstStyle/>
          <a:p>
            <a:r>
              <a:rPr lang="en-US" sz="2400" dirty="0" smtClean="0">
                <a:solidFill>
                  <a:srgbClr val="000000"/>
                </a:solidFill>
              </a:rPr>
              <a:t>sf</a:t>
            </a:r>
            <a:r>
              <a:rPr lang="en-US" sz="2400" baseline="-25000" dirty="0" smtClean="0">
                <a:solidFill>
                  <a:srgbClr val="000000"/>
                </a:solidFill>
              </a:rPr>
              <a:t>1</a:t>
            </a:r>
            <a:endParaRPr lang="en-US" sz="2400" baseline="-25000" dirty="0">
              <a:solidFill>
                <a:srgbClr val="000000"/>
              </a:solidFill>
            </a:endParaRPr>
          </a:p>
        </p:txBody>
      </p:sp>
      <p:sp>
        <p:nvSpPr>
          <p:cNvPr id="73" name="Rectangle 72"/>
          <p:cNvSpPr/>
          <p:nvPr/>
        </p:nvSpPr>
        <p:spPr>
          <a:xfrm>
            <a:off x="6260498" y="838200"/>
            <a:ext cx="318296" cy="369332"/>
          </a:xfrm>
          <a:prstGeom prst="rect">
            <a:avLst/>
          </a:prstGeom>
        </p:spPr>
        <p:txBody>
          <a:bodyPr wrap="none" lIns="0" tIns="0" rIns="0" bIns="0">
            <a:spAutoFit/>
          </a:bodyPr>
          <a:lstStyle/>
          <a:p>
            <a:r>
              <a:rPr lang="en-US" sz="2400" dirty="0" smtClean="0">
                <a:solidFill>
                  <a:srgbClr val="000000"/>
                </a:solidFill>
              </a:rPr>
              <a:t>sf</a:t>
            </a:r>
            <a:r>
              <a:rPr lang="en-US" sz="2400" baseline="-25000" dirty="0" smtClean="0">
                <a:solidFill>
                  <a:srgbClr val="000000"/>
                </a:solidFill>
              </a:rPr>
              <a:t>2</a:t>
            </a:r>
            <a:endParaRPr lang="en-US" sz="2400" baseline="-25000" dirty="0">
              <a:solidFill>
                <a:srgbClr val="000000"/>
              </a:solidFill>
            </a:endParaRPr>
          </a:p>
        </p:txBody>
      </p:sp>
      <p:sp>
        <p:nvSpPr>
          <p:cNvPr id="74" name="Rectangle 73"/>
          <p:cNvSpPr/>
          <p:nvPr/>
        </p:nvSpPr>
        <p:spPr>
          <a:xfrm>
            <a:off x="6172200" y="5105400"/>
            <a:ext cx="318296" cy="369332"/>
          </a:xfrm>
          <a:prstGeom prst="rect">
            <a:avLst/>
          </a:prstGeom>
        </p:spPr>
        <p:txBody>
          <a:bodyPr wrap="none" lIns="0" tIns="0" rIns="0" bIns="0">
            <a:spAutoFit/>
          </a:bodyPr>
          <a:lstStyle/>
          <a:p>
            <a:r>
              <a:rPr lang="en-US" sz="2400" dirty="0" smtClean="0">
                <a:solidFill>
                  <a:srgbClr val="000000"/>
                </a:solidFill>
              </a:rPr>
              <a:t>sf</a:t>
            </a:r>
            <a:r>
              <a:rPr lang="en-US" sz="2400" baseline="-25000" dirty="0" smtClean="0">
                <a:solidFill>
                  <a:srgbClr val="000000"/>
                </a:solidFill>
              </a:rPr>
              <a:t>4</a:t>
            </a:r>
            <a:endParaRPr lang="en-US" sz="2400" baseline="-25000" dirty="0">
              <a:solidFill>
                <a:srgbClr val="000000"/>
              </a:solidFill>
            </a:endParaRPr>
          </a:p>
        </p:txBody>
      </p:sp>
      <p:sp>
        <p:nvSpPr>
          <p:cNvPr id="75" name="Rectangle 74"/>
          <p:cNvSpPr/>
          <p:nvPr/>
        </p:nvSpPr>
        <p:spPr>
          <a:xfrm>
            <a:off x="2514600" y="5029200"/>
            <a:ext cx="318296" cy="369332"/>
          </a:xfrm>
          <a:prstGeom prst="rect">
            <a:avLst/>
          </a:prstGeom>
        </p:spPr>
        <p:txBody>
          <a:bodyPr wrap="none" lIns="0" tIns="0" rIns="0" bIns="0">
            <a:spAutoFit/>
          </a:bodyPr>
          <a:lstStyle/>
          <a:p>
            <a:r>
              <a:rPr lang="en-US" sz="2400" dirty="0" smtClean="0">
                <a:solidFill>
                  <a:srgbClr val="000000"/>
                </a:solidFill>
              </a:rPr>
              <a:t>sf</a:t>
            </a:r>
            <a:r>
              <a:rPr lang="en-US" sz="2400" baseline="-25000" dirty="0" smtClean="0">
                <a:solidFill>
                  <a:srgbClr val="000000"/>
                </a:solidFill>
              </a:rPr>
              <a:t>3</a:t>
            </a:r>
            <a:endParaRPr lang="en-US" sz="2400" baseline="-25000" dirty="0">
              <a:solidFill>
                <a:srgbClr val="000000"/>
              </a:solidFill>
            </a:endParaRPr>
          </a:p>
        </p:txBody>
      </p:sp>
      <p:sp>
        <p:nvSpPr>
          <p:cNvPr id="76" name="Rectangle 75"/>
          <p:cNvSpPr>
            <a:spLocks noChangeArrowheads="1"/>
          </p:cNvSpPr>
          <p:nvPr/>
        </p:nvSpPr>
        <p:spPr bwMode="auto">
          <a:xfrm>
            <a:off x="9144000" y="480053"/>
            <a:ext cx="4419600" cy="160043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b="0" dirty="0" smtClean="0">
                <a:solidFill>
                  <a:schemeClr val="folHlink"/>
                </a:solidFill>
                <a:latin typeface="Times" charset="0"/>
              </a:rPr>
              <a:t>We first construct a matrix specifying rates of speciation, extinction, and character state transition for each of the states. Then we fit this matrix given our phylogenetic tree using maximum likelihood. The analysis will also account for incomplete sampling for each state.  The result is our basic full, 20 parameter model. </a:t>
            </a:r>
          </a:p>
          <a:p>
            <a:pPr eaLnBrk="0" hangingPunct="0">
              <a:buFont typeface="Symbol" charset="0"/>
              <a:buNone/>
            </a:pPr>
            <a:endParaRPr lang="en-US" sz="1400" dirty="0">
              <a:solidFill>
                <a:schemeClr val="folHlink"/>
              </a:solidFill>
              <a:latin typeface="Times" charset="0"/>
            </a:endParaRPr>
          </a:p>
        </p:txBody>
      </p:sp>
    </p:spTree>
    <p:extLst>
      <p:ext uri="{BB962C8B-B14F-4D97-AF65-F5344CB8AC3E}">
        <p14:creationId xmlns:p14="http://schemas.microsoft.com/office/powerpoint/2010/main" val="42701283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a:xfrm>
            <a:off x="-249896" y="0"/>
            <a:ext cx="9874593" cy="523220"/>
          </a:xfrm>
          <a:prstGeom prst="rect">
            <a:avLst/>
          </a:prstGeom>
        </p:spPr>
        <p:txBody>
          <a:bodyPr wrap="square">
            <a:spAutoFit/>
          </a:bodyPr>
          <a:lstStyle/>
          <a:p>
            <a:pPr algn="ctr"/>
            <a:r>
              <a:rPr lang="en-US" sz="2700" b="1" dirty="0" smtClean="0"/>
              <a:t>Does deep soil affect sexuality or asexuality in </a:t>
            </a:r>
            <a:r>
              <a:rPr lang="en-US" sz="2700" b="1" dirty="0" err="1" smtClean="0"/>
              <a:t>Endeostigmata</a:t>
            </a:r>
            <a:r>
              <a:rPr lang="en-US" sz="2700" b="1" dirty="0" smtClean="0"/>
              <a:t>?</a:t>
            </a:r>
          </a:p>
        </p:txBody>
      </p:sp>
      <p:grpSp>
        <p:nvGrpSpPr>
          <p:cNvPr id="19" name="Group 18"/>
          <p:cNvGrpSpPr/>
          <p:nvPr/>
        </p:nvGrpSpPr>
        <p:grpSpPr>
          <a:xfrm>
            <a:off x="1050589" y="751770"/>
            <a:ext cx="7094733" cy="5109723"/>
            <a:chOff x="1045419" y="1099550"/>
            <a:chExt cx="7094733" cy="5109723"/>
          </a:xfrm>
        </p:grpSpPr>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8" name="Connector 7"/>
            <p:cNvSpPr/>
            <p:nvPr/>
          </p:nvSpPr>
          <p:spPr>
            <a:xfrm>
              <a:off x="2113169"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Connector 11"/>
            <p:cNvSpPr/>
            <p:nvPr/>
          </p:nvSpPr>
          <p:spPr>
            <a:xfrm>
              <a:off x="6176762"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Connector 13"/>
            <p:cNvSpPr/>
            <p:nvPr/>
          </p:nvSpPr>
          <p:spPr>
            <a:xfrm>
              <a:off x="2113169"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Connector 15"/>
            <p:cNvSpPr/>
            <p:nvPr/>
          </p:nvSpPr>
          <p:spPr>
            <a:xfrm>
              <a:off x="6176762"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Arrow Connector 5"/>
            <p:cNvCxnSpPr>
              <a:stCxn id="8" idx="3"/>
              <a:endCxn id="14" idx="1"/>
            </p:cNvCxnSpPr>
            <p:nvPr/>
          </p:nvCxnSpPr>
          <p:spPr>
            <a:xfrm>
              <a:off x="2233689" y="2289940"/>
              <a:ext cx="0" cy="2213468"/>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7"/>
              <a:endCxn id="12" idx="5"/>
            </p:cNvCxnSpPr>
            <p:nvPr/>
          </p:nvCxnSpPr>
          <p:spPr>
            <a:xfrm flipV="1">
              <a:off x="6879202" y="2289940"/>
              <a:ext cx="0" cy="221346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2" idx="2"/>
              <a:endCxn id="8" idx="6"/>
            </p:cNvCxnSpPr>
            <p:nvPr/>
          </p:nvCxnSpPr>
          <p:spPr>
            <a:xfrm flipH="1">
              <a:off x="2936129" y="1998980"/>
              <a:ext cx="3240633" cy="0"/>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2188134" y="1814314"/>
              <a:ext cx="695811" cy="369332"/>
            </a:xfrm>
            <a:prstGeom prst="rect">
              <a:avLst/>
            </a:prstGeom>
            <a:noFill/>
          </p:spPr>
          <p:txBody>
            <a:bodyPr wrap="none" rtlCol="0">
              <a:spAutoFit/>
            </a:bodyPr>
            <a:lstStyle/>
            <a:p>
              <a:r>
                <a:rPr lang="en-US" dirty="0" smtClean="0">
                  <a:solidFill>
                    <a:srgbClr val="0000FF"/>
                  </a:solidFill>
                </a:rPr>
                <a:t>US(1)</a:t>
              </a:r>
              <a:endParaRPr lang="en-US" dirty="0">
                <a:solidFill>
                  <a:srgbClr val="0000FF"/>
                </a:solidFill>
              </a:endParaRPr>
            </a:p>
          </p:txBody>
        </p:sp>
        <p:sp>
          <p:nvSpPr>
            <p:cNvPr id="80" name="TextBox 79"/>
            <p:cNvSpPr txBox="1"/>
            <p:nvPr/>
          </p:nvSpPr>
          <p:spPr>
            <a:xfrm>
              <a:off x="6258064" y="1814314"/>
              <a:ext cx="723312" cy="369332"/>
            </a:xfrm>
            <a:prstGeom prst="rect">
              <a:avLst/>
            </a:prstGeom>
            <a:noFill/>
          </p:spPr>
          <p:txBody>
            <a:bodyPr wrap="none" rtlCol="0">
              <a:spAutoFit/>
            </a:bodyPr>
            <a:lstStyle/>
            <a:p>
              <a:r>
                <a:rPr lang="en-US" dirty="0" smtClean="0">
                  <a:solidFill>
                    <a:srgbClr val="0000FF"/>
                  </a:solidFill>
                </a:rPr>
                <a:t>UA(2)</a:t>
              </a:r>
              <a:endParaRPr lang="en-US" dirty="0">
                <a:solidFill>
                  <a:srgbClr val="0000FF"/>
                </a:solidFill>
              </a:endParaRPr>
            </a:p>
          </p:txBody>
        </p:sp>
        <p:sp>
          <p:nvSpPr>
            <p:cNvPr id="81" name="TextBox 80"/>
            <p:cNvSpPr txBox="1"/>
            <p:nvPr/>
          </p:nvSpPr>
          <p:spPr>
            <a:xfrm>
              <a:off x="2217622" y="4614530"/>
              <a:ext cx="689725" cy="369332"/>
            </a:xfrm>
            <a:prstGeom prst="rect">
              <a:avLst/>
            </a:prstGeom>
            <a:noFill/>
          </p:spPr>
          <p:txBody>
            <a:bodyPr wrap="none" rtlCol="0">
              <a:spAutoFit/>
            </a:bodyPr>
            <a:lstStyle/>
            <a:p>
              <a:r>
                <a:rPr lang="en-US" dirty="0" smtClean="0">
                  <a:solidFill>
                    <a:srgbClr val="0000FF"/>
                  </a:solidFill>
                </a:rPr>
                <a:t>DS(3)</a:t>
              </a:r>
              <a:endParaRPr lang="en-US" dirty="0">
                <a:solidFill>
                  <a:srgbClr val="0000FF"/>
                </a:solidFill>
              </a:endParaRPr>
            </a:p>
          </p:txBody>
        </p:sp>
        <p:sp>
          <p:nvSpPr>
            <p:cNvPr id="82" name="TextBox 81"/>
            <p:cNvSpPr txBox="1"/>
            <p:nvPr/>
          </p:nvSpPr>
          <p:spPr>
            <a:xfrm>
              <a:off x="6282496" y="4609702"/>
              <a:ext cx="717226" cy="369332"/>
            </a:xfrm>
            <a:prstGeom prst="rect">
              <a:avLst/>
            </a:prstGeom>
            <a:noFill/>
          </p:spPr>
          <p:txBody>
            <a:bodyPr wrap="none" rtlCol="0">
              <a:spAutoFit/>
            </a:bodyPr>
            <a:lstStyle/>
            <a:p>
              <a:r>
                <a:rPr lang="en-US" dirty="0" smtClean="0">
                  <a:solidFill>
                    <a:srgbClr val="0000FF"/>
                  </a:solidFill>
                </a:rPr>
                <a:t>DA(4)</a:t>
              </a:r>
              <a:endParaRPr lang="en-US" dirty="0">
                <a:solidFill>
                  <a:srgbClr val="0000FF"/>
                </a:solidFill>
              </a:endParaRPr>
            </a:p>
          </p:txBody>
        </p:sp>
        <p:sp>
          <p:nvSpPr>
            <p:cNvPr id="93" name="Arc 92"/>
            <p:cNvSpPr/>
            <p:nvPr/>
          </p:nvSpPr>
          <p:spPr>
            <a:xfrm rot="17206630">
              <a:off x="1587796" y="1178126"/>
              <a:ext cx="822960" cy="817040"/>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endParaRPr lang="en-US"/>
            </a:p>
          </p:txBody>
        </p:sp>
        <p:cxnSp>
          <p:nvCxnSpPr>
            <p:cNvPr id="95" name="Straight Arrow Connector 94"/>
            <p:cNvCxnSpPr/>
            <p:nvPr/>
          </p:nvCxnSpPr>
          <p:spPr>
            <a:xfrm flipH="1">
              <a:off x="1562101" y="2100240"/>
              <a:ext cx="551068" cy="506496"/>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1879600" y="5205848"/>
              <a:ext cx="578632" cy="572652"/>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16" idx="4"/>
            </p:cNvCxnSpPr>
            <p:nvPr/>
          </p:nvCxnSpPr>
          <p:spPr>
            <a:xfrm>
              <a:off x="6588242" y="5205848"/>
              <a:ext cx="601098" cy="572652"/>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12" idx="6"/>
            </p:cNvCxnSpPr>
            <p:nvPr/>
          </p:nvCxnSpPr>
          <p:spPr>
            <a:xfrm>
              <a:off x="6999722" y="1998980"/>
              <a:ext cx="592346" cy="607756"/>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0" name="Arc 109"/>
            <p:cNvSpPr/>
            <p:nvPr/>
          </p:nvSpPr>
          <p:spPr>
            <a:xfrm rot="1463315">
              <a:off x="6637138" y="1099550"/>
              <a:ext cx="822960" cy="81704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5" name="Arc 34"/>
            <p:cNvSpPr/>
            <p:nvPr/>
          </p:nvSpPr>
          <p:spPr>
            <a:xfrm rot="13202972">
              <a:off x="1510275" y="4645736"/>
              <a:ext cx="822960" cy="817040"/>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6" name="Arc 35"/>
            <p:cNvSpPr/>
            <p:nvPr/>
          </p:nvSpPr>
          <p:spPr>
            <a:xfrm rot="5923941">
              <a:off x="6777859" y="4716468"/>
              <a:ext cx="822960" cy="81704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7" name="Rectangle 16"/>
            <p:cNvSpPr/>
            <p:nvPr/>
          </p:nvSpPr>
          <p:spPr>
            <a:xfrm>
              <a:off x="1045419" y="1352649"/>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1</a:t>
              </a:r>
              <a:endParaRPr lang="en-US" sz="2400" baseline="-25000" dirty="0">
                <a:solidFill>
                  <a:srgbClr val="008000"/>
                </a:solidFill>
              </a:endParaRPr>
            </a:p>
          </p:txBody>
        </p:sp>
        <p:sp>
          <p:nvSpPr>
            <p:cNvPr id="44" name="Rectangle 43"/>
            <p:cNvSpPr/>
            <p:nvPr/>
          </p:nvSpPr>
          <p:spPr>
            <a:xfrm>
              <a:off x="7620000" y="1371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2</a:t>
              </a:r>
              <a:endParaRPr lang="en-US" sz="2400" baseline="-25000" dirty="0">
                <a:solidFill>
                  <a:srgbClr val="008000"/>
                </a:solidFill>
              </a:endParaRPr>
            </a:p>
          </p:txBody>
        </p:sp>
        <p:sp>
          <p:nvSpPr>
            <p:cNvPr id="46" name="Rectangle 45"/>
            <p:cNvSpPr/>
            <p:nvPr/>
          </p:nvSpPr>
          <p:spPr>
            <a:xfrm>
              <a:off x="7696200" y="4800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4</a:t>
              </a:r>
              <a:endParaRPr lang="en-US" sz="2400" baseline="-25000" dirty="0">
                <a:solidFill>
                  <a:srgbClr val="008000"/>
                </a:solidFill>
              </a:endParaRPr>
            </a:p>
          </p:txBody>
        </p:sp>
        <p:sp>
          <p:nvSpPr>
            <p:cNvPr id="47" name="Rectangle 46"/>
            <p:cNvSpPr/>
            <p:nvPr/>
          </p:nvSpPr>
          <p:spPr>
            <a:xfrm>
              <a:off x="1143000" y="2500220"/>
              <a:ext cx="718759" cy="615553"/>
            </a:xfrm>
            <a:prstGeom prst="rect">
              <a:avLst/>
            </a:prstGeom>
          </p:spPr>
          <p:txBody>
            <a:bodyPr wrap="none" lIns="0" tIns="0" rIns="0" bIns="0">
              <a:spAutoFit/>
            </a:bodyPr>
            <a:lstStyle/>
            <a:p>
              <a:r>
                <a:rPr lang="el-GR" sz="2400" dirty="0" smtClean="0">
                  <a:solidFill>
                    <a:srgbClr val="000000"/>
                  </a:solidFill>
                </a:rPr>
                <a:t>μ</a:t>
              </a:r>
              <a:r>
                <a:rPr lang="en-US" sz="2400" baseline="-25000" dirty="0" smtClean="0">
                  <a:solidFill>
                    <a:srgbClr val="000000"/>
                  </a:solidFill>
                </a:rPr>
                <a:t>1</a:t>
              </a:r>
              <a:r>
                <a:rPr lang="en-US" sz="2400" dirty="0" smtClean="0">
                  <a:solidFill>
                    <a:srgbClr val="000000"/>
                  </a:solidFill>
                </a:rPr>
                <a:t>=</a:t>
              </a:r>
              <a:r>
                <a:rPr lang="en-US" dirty="0" smtClean="0">
                  <a:solidFill>
                    <a:srgbClr val="000000"/>
                  </a:solidFill>
                </a:rPr>
                <a:t>6.2</a:t>
              </a:r>
              <a:endParaRPr lang="en-US" baseline="-25000" dirty="0">
                <a:solidFill>
                  <a:srgbClr val="000000"/>
                </a:solidFill>
              </a:endParaRPr>
            </a:p>
            <a:p>
              <a:endParaRPr lang="en-US" sz="2400" baseline="-25000" dirty="0">
                <a:solidFill>
                  <a:srgbClr val="000000"/>
                </a:solidFill>
              </a:endParaRPr>
            </a:p>
          </p:txBody>
        </p:sp>
        <p:sp>
          <p:nvSpPr>
            <p:cNvPr id="50" name="Rectangle 49"/>
            <p:cNvSpPr/>
            <p:nvPr/>
          </p:nvSpPr>
          <p:spPr>
            <a:xfrm>
              <a:off x="7101019" y="2449576"/>
              <a:ext cx="689837"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2</a:t>
              </a:r>
              <a:r>
                <a:rPr lang="en-US" dirty="0" smtClean="0">
                  <a:solidFill>
                    <a:srgbClr val="000000"/>
                  </a:solidFill>
                </a:rPr>
                <a:t>=0</a:t>
              </a:r>
              <a:endParaRPr lang="en-US" baseline="-25000" dirty="0">
                <a:solidFill>
                  <a:srgbClr val="000000"/>
                </a:solidFill>
              </a:endParaRPr>
            </a:p>
          </p:txBody>
        </p:sp>
        <p:sp>
          <p:nvSpPr>
            <p:cNvPr id="51" name="Rectangle 50"/>
            <p:cNvSpPr/>
            <p:nvPr/>
          </p:nvSpPr>
          <p:spPr>
            <a:xfrm>
              <a:off x="7218321" y="5726372"/>
              <a:ext cx="865103"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4</a:t>
              </a:r>
              <a:r>
                <a:rPr lang="en-US" dirty="0" smtClean="0">
                  <a:solidFill>
                    <a:srgbClr val="000000"/>
                  </a:solidFill>
                </a:rPr>
                <a:t>=2.9</a:t>
              </a:r>
              <a:endParaRPr lang="en-US" dirty="0">
                <a:solidFill>
                  <a:srgbClr val="000000"/>
                </a:solidFill>
              </a:endParaRPr>
            </a:p>
          </p:txBody>
        </p:sp>
        <p:sp>
          <p:nvSpPr>
            <p:cNvPr id="53" name="Rectangle 52"/>
            <p:cNvSpPr/>
            <p:nvPr/>
          </p:nvSpPr>
          <p:spPr>
            <a:xfrm rot="16200000">
              <a:off x="1486667" y="3261596"/>
              <a:ext cx="1032379"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13</a:t>
              </a:r>
              <a:r>
                <a:rPr lang="en-US" sz="2400" dirty="0" smtClean="0">
                  <a:solidFill>
                    <a:schemeClr val="accent4">
                      <a:lumMod val="75000"/>
                    </a:schemeClr>
                  </a:solidFill>
                </a:rPr>
                <a:t>=</a:t>
              </a:r>
              <a:r>
                <a:rPr lang="en-US" sz="2000" dirty="0" smtClean="0">
                  <a:solidFill>
                    <a:schemeClr val="accent4">
                      <a:lumMod val="75000"/>
                    </a:schemeClr>
                  </a:solidFill>
                </a:rPr>
                <a:t>1.3</a:t>
              </a:r>
              <a:endParaRPr lang="en-US" sz="2000" dirty="0">
                <a:solidFill>
                  <a:schemeClr val="accent4">
                    <a:lumMod val="75000"/>
                  </a:schemeClr>
                </a:solidFill>
              </a:endParaRPr>
            </a:p>
          </p:txBody>
        </p:sp>
        <p:sp>
          <p:nvSpPr>
            <p:cNvPr id="66" name="Rectangle 65"/>
            <p:cNvSpPr/>
            <p:nvPr/>
          </p:nvSpPr>
          <p:spPr>
            <a:xfrm>
              <a:off x="4093238" y="1558499"/>
              <a:ext cx="1006831"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21</a:t>
              </a:r>
              <a:r>
                <a:rPr lang="en-US" sz="2000" dirty="0" smtClean="0">
                  <a:solidFill>
                    <a:schemeClr val="accent4">
                      <a:lumMod val="75000"/>
                    </a:schemeClr>
                  </a:solidFill>
                </a:rPr>
                <a:t>=3.1</a:t>
              </a:r>
              <a:endParaRPr lang="en-US" sz="2000" dirty="0">
                <a:solidFill>
                  <a:schemeClr val="accent4">
                    <a:lumMod val="75000"/>
                  </a:schemeClr>
                </a:solidFill>
              </a:endParaRPr>
            </a:p>
          </p:txBody>
        </p:sp>
        <p:sp>
          <p:nvSpPr>
            <p:cNvPr id="70" name="Rectangle 69"/>
            <p:cNvSpPr/>
            <p:nvPr/>
          </p:nvSpPr>
          <p:spPr>
            <a:xfrm>
              <a:off x="1061630" y="491129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3</a:t>
              </a:r>
              <a:endParaRPr lang="en-US" sz="2400" baseline="-25000" dirty="0">
                <a:solidFill>
                  <a:srgbClr val="008000"/>
                </a:solidFill>
              </a:endParaRPr>
            </a:p>
          </p:txBody>
        </p:sp>
        <p:sp>
          <p:nvSpPr>
            <p:cNvPr id="71" name="Rectangle 70"/>
            <p:cNvSpPr/>
            <p:nvPr/>
          </p:nvSpPr>
          <p:spPr>
            <a:xfrm>
              <a:off x="1117291" y="5593720"/>
              <a:ext cx="718759" cy="615553"/>
            </a:xfrm>
            <a:prstGeom prst="rect">
              <a:avLst/>
            </a:prstGeom>
          </p:spPr>
          <p:txBody>
            <a:bodyPr wrap="none" lIns="0" tIns="0" rIns="0" bIns="0">
              <a:spAutoFit/>
            </a:bodyPr>
            <a:lstStyle/>
            <a:p>
              <a:r>
                <a:rPr lang="el-GR" sz="2400" dirty="0" smtClean="0">
                  <a:solidFill>
                    <a:srgbClr val="000000"/>
                  </a:solidFill>
                </a:rPr>
                <a:t>μ</a:t>
              </a:r>
              <a:r>
                <a:rPr lang="en-US" sz="2400" baseline="-25000" dirty="0" smtClean="0">
                  <a:solidFill>
                    <a:srgbClr val="000000"/>
                  </a:solidFill>
                </a:rPr>
                <a:t>3</a:t>
              </a:r>
              <a:r>
                <a:rPr lang="en-US" sz="2400" dirty="0" smtClean="0">
                  <a:solidFill>
                    <a:srgbClr val="000000"/>
                  </a:solidFill>
                </a:rPr>
                <a:t>=</a:t>
              </a:r>
              <a:r>
                <a:rPr lang="en-US" dirty="0" smtClean="0">
                  <a:solidFill>
                    <a:srgbClr val="000000"/>
                  </a:solidFill>
                </a:rPr>
                <a:t>3.4</a:t>
              </a:r>
              <a:endParaRPr lang="en-US" baseline="-25000" dirty="0">
                <a:solidFill>
                  <a:srgbClr val="000000"/>
                </a:solidFill>
              </a:endParaRPr>
            </a:p>
            <a:p>
              <a:endParaRPr lang="en-US" sz="2400" baseline="-25000" dirty="0">
                <a:solidFill>
                  <a:srgbClr val="000000"/>
                </a:solidFill>
              </a:endParaRPr>
            </a:p>
          </p:txBody>
        </p:sp>
      </p:grpSp>
      <p:grpSp>
        <p:nvGrpSpPr>
          <p:cNvPr id="39" name="Group 38"/>
          <p:cNvGrpSpPr/>
          <p:nvPr/>
        </p:nvGrpSpPr>
        <p:grpSpPr>
          <a:xfrm>
            <a:off x="57346" y="630984"/>
            <a:ext cx="829106" cy="4698195"/>
            <a:chOff x="588214" y="672224"/>
            <a:chExt cx="829106" cy="4698195"/>
          </a:xfrm>
        </p:grpSpPr>
        <p:pic>
          <p:nvPicPr>
            <p:cNvPr id="23" name="Picture 22" descr="Soil_profile_in_mature_forest.jpg"/>
            <p:cNvPicPr>
              <a:picLocks noChangeAspect="1"/>
            </p:cNvPicPr>
            <p:nvPr/>
          </p:nvPicPr>
          <p:blipFill rotWithShape="1">
            <a:blip r:embed="rId2">
              <a:extLst>
                <a:ext uri="{28A0092B-C50C-407E-A947-70E740481C1C}">
                  <a14:useLocalDpi xmlns:a14="http://schemas.microsoft.com/office/drawing/2010/main" val="0"/>
                </a:ext>
              </a:extLst>
            </a:blip>
            <a:srcRect l="35269" t="1541" r="55151" b="60291"/>
            <a:stretch/>
          </p:blipFill>
          <p:spPr>
            <a:xfrm>
              <a:off x="603504" y="1081883"/>
              <a:ext cx="813816" cy="4288536"/>
            </a:xfrm>
            <a:prstGeom prst="rect">
              <a:avLst/>
            </a:prstGeom>
          </p:spPr>
        </p:pic>
        <p:cxnSp>
          <p:nvCxnSpPr>
            <p:cNvPr id="72" name="Straight Connector 71"/>
            <p:cNvCxnSpPr/>
            <p:nvPr/>
          </p:nvCxnSpPr>
          <p:spPr>
            <a:xfrm>
              <a:off x="588214" y="3042970"/>
              <a:ext cx="803572" cy="24945"/>
            </a:xfrm>
            <a:prstGeom prst="line">
              <a:avLst/>
            </a:prstGeom>
            <a:ln w="57150" cap="flat">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88214" y="1644808"/>
              <a:ext cx="774571" cy="369332"/>
            </a:xfrm>
            <a:prstGeom prst="rect">
              <a:avLst/>
            </a:prstGeom>
            <a:solidFill>
              <a:schemeClr val="bg1">
                <a:alpha val="61000"/>
              </a:schemeClr>
            </a:solidFill>
          </p:spPr>
          <p:txBody>
            <a:bodyPr wrap="none" rtlCol="0">
              <a:spAutoFit/>
            </a:bodyPr>
            <a:lstStyle/>
            <a:p>
              <a:r>
                <a:rPr lang="en-US" b="1" dirty="0" smtClean="0">
                  <a:solidFill>
                    <a:srgbClr val="0000FF"/>
                  </a:solidFill>
                </a:rPr>
                <a:t>U</a:t>
              </a:r>
              <a:r>
                <a:rPr lang="en-US" dirty="0" smtClean="0">
                  <a:solidFill>
                    <a:srgbClr val="FF0000"/>
                  </a:solidFill>
                </a:rPr>
                <a:t>pper</a:t>
              </a:r>
              <a:endParaRPr lang="en-US" dirty="0">
                <a:solidFill>
                  <a:srgbClr val="FF0000"/>
                </a:solidFill>
              </a:endParaRPr>
            </a:p>
          </p:txBody>
        </p:sp>
        <p:sp>
          <p:nvSpPr>
            <p:cNvPr id="77" name="TextBox 76"/>
            <p:cNvSpPr txBox="1"/>
            <p:nvPr/>
          </p:nvSpPr>
          <p:spPr>
            <a:xfrm>
              <a:off x="655060" y="3947638"/>
              <a:ext cx="681159" cy="369332"/>
            </a:xfrm>
            <a:prstGeom prst="rect">
              <a:avLst/>
            </a:prstGeom>
            <a:solidFill>
              <a:schemeClr val="bg1">
                <a:alpha val="48000"/>
              </a:schemeClr>
            </a:solidFill>
          </p:spPr>
          <p:txBody>
            <a:bodyPr wrap="none" rtlCol="0">
              <a:spAutoFit/>
            </a:bodyPr>
            <a:lstStyle/>
            <a:p>
              <a:r>
                <a:rPr lang="en-US" b="1" dirty="0" smtClean="0">
                  <a:solidFill>
                    <a:srgbClr val="0000FF"/>
                  </a:solidFill>
                </a:rPr>
                <a:t>D</a:t>
              </a:r>
              <a:r>
                <a:rPr lang="en-US" dirty="0" smtClean="0">
                  <a:solidFill>
                    <a:srgbClr val="FF0000"/>
                  </a:solidFill>
                </a:rPr>
                <a:t>eep</a:t>
              </a:r>
              <a:endParaRPr lang="en-US" dirty="0">
                <a:solidFill>
                  <a:srgbClr val="FF0000"/>
                </a:solidFill>
              </a:endParaRPr>
            </a:p>
          </p:txBody>
        </p:sp>
        <p:sp>
          <p:nvSpPr>
            <p:cNvPr id="83" name="TextBox 82"/>
            <p:cNvSpPr txBox="1"/>
            <p:nvPr/>
          </p:nvSpPr>
          <p:spPr>
            <a:xfrm>
              <a:off x="737333" y="672224"/>
              <a:ext cx="518404" cy="369332"/>
            </a:xfrm>
            <a:prstGeom prst="rect">
              <a:avLst/>
            </a:prstGeom>
            <a:solidFill>
              <a:schemeClr val="bg1">
                <a:alpha val="48000"/>
              </a:schemeClr>
            </a:solidFill>
          </p:spPr>
          <p:txBody>
            <a:bodyPr wrap="none" rtlCol="0">
              <a:spAutoFit/>
            </a:bodyPr>
            <a:lstStyle/>
            <a:p>
              <a:r>
                <a:rPr lang="en-US" dirty="0" smtClean="0">
                  <a:solidFill>
                    <a:srgbClr val="FF0000"/>
                  </a:solidFill>
                </a:rPr>
                <a:t>Soil</a:t>
              </a:r>
              <a:endParaRPr lang="en-US" dirty="0">
                <a:solidFill>
                  <a:srgbClr val="FF0000"/>
                </a:solidFill>
              </a:endParaRPr>
            </a:p>
          </p:txBody>
        </p:sp>
      </p:grpSp>
      <p:sp>
        <p:nvSpPr>
          <p:cNvPr id="40" name="Rectangle 39"/>
          <p:cNvSpPr/>
          <p:nvPr/>
        </p:nvSpPr>
        <p:spPr>
          <a:xfrm>
            <a:off x="8205588" y="1073233"/>
            <a:ext cx="813816" cy="2068157"/>
          </a:xfrm>
          <a:prstGeom prst="rect">
            <a:avLst/>
          </a:prstGeom>
          <a:solidFill>
            <a:schemeClr val="accent3">
              <a:lumMod val="40000"/>
              <a:lumOff val="60000"/>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8095407" y="630460"/>
            <a:ext cx="1025153" cy="369332"/>
          </a:xfrm>
          <a:prstGeom prst="rect">
            <a:avLst/>
          </a:prstGeom>
          <a:solidFill>
            <a:schemeClr val="bg1">
              <a:alpha val="48000"/>
            </a:schemeClr>
          </a:solidFill>
        </p:spPr>
        <p:txBody>
          <a:bodyPr wrap="none" rtlCol="0">
            <a:spAutoFit/>
          </a:bodyPr>
          <a:lstStyle/>
          <a:p>
            <a:r>
              <a:rPr lang="en-US" dirty="0" smtClean="0">
                <a:solidFill>
                  <a:srgbClr val="FF0000"/>
                </a:solidFill>
              </a:rPr>
              <a:t>Sexuality</a:t>
            </a:r>
            <a:endParaRPr lang="en-US" dirty="0">
              <a:solidFill>
                <a:srgbClr val="FF0000"/>
              </a:solidFill>
            </a:endParaRPr>
          </a:p>
        </p:txBody>
      </p:sp>
      <p:sp>
        <p:nvSpPr>
          <p:cNvPr id="86" name="Rectangle 85"/>
          <p:cNvSpPr/>
          <p:nvPr/>
        </p:nvSpPr>
        <p:spPr>
          <a:xfrm>
            <a:off x="8205588" y="3141390"/>
            <a:ext cx="813816" cy="2068157"/>
          </a:xfrm>
          <a:prstGeom prst="rect">
            <a:avLst/>
          </a:prstGeom>
          <a:solidFill>
            <a:schemeClr val="accent3">
              <a:lumMod val="20000"/>
              <a:lumOff val="80000"/>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8296044" y="1606640"/>
            <a:ext cx="608753"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S</a:t>
            </a:r>
            <a:r>
              <a:rPr lang="en-US" dirty="0" smtClean="0">
                <a:solidFill>
                  <a:srgbClr val="FF0000"/>
                </a:solidFill>
              </a:rPr>
              <a:t>exual</a:t>
            </a:r>
            <a:endParaRPr lang="en-US" dirty="0">
              <a:solidFill>
                <a:srgbClr val="FF0000"/>
              </a:solidFill>
            </a:endParaRPr>
          </a:p>
        </p:txBody>
      </p:sp>
      <p:sp>
        <p:nvSpPr>
          <p:cNvPr id="88" name="TextBox 87"/>
          <p:cNvSpPr txBox="1"/>
          <p:nvPr/>
        </p:nvSpPr>
        <p:spPr>
          <a:xfrm>
            <a:off x="8252979" y="3888626"/>
            <a:ext cx="729805"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A</a:t>
            </a:r>
            <a:r>
              <a:rPr lang="en-US" dirty="0" smtClean="0">
                <a:solidFill>
                  <a:srgbClr val="FF0000"/>
                </a:solidFill>
              </a:rPr>
              <a:t>sexual</a:t>
            </a:r>
            <a:endParaRPr lang="en-US" dirty="0">
              <a:solidFill>
                <a:srgbClr val="FF0000"/>
              </a:solidFill>
            </a:endParaRPr>
          </a:p>
        </p:txBody>
      </p:sp>
      <p:sp>
        <p:nvSpPr>
          <p:cNvPr id="2" name="Rectangle 1"/>
          <p:cNvSpPr/>
          <p:nvPr/>
        </p:nvSpPr>
        <p:spPr>
          <a:xfrm>
            <a:off x="1638793" y="1026053"/>
            <a:ext cx="593920" cy="369332"/>
          </a:xfrm>
          <a:prstGeom prst="rect">
            <a:avLst/>
          </a:prstGeom>
        </p:spPr>
        <p:txBody>
          <a:bodyPr wrap="none">
            <a:spAutoFit/>
          </a:bodyPr>
          <a:lstStyle/>
          <a:p>
            <a:r>
              <a:rPr lang="en-US" dirty="0" smtClean="0">
                <a:solidFill>
                  <a:srgbClr val="008000"/>
                </a:solidFill>
              </a:rPr>
              <a:t>10.3</a:t>
            </a:r>
            <a:endParaRPr lang="en-US" dirty="0"/>
          </a:p>
        </p:txBody>
      </p:sp>
      <p:sp>
        <p:nvSpPr>
          <p:cNvPr id="76" name="Rectangle 75"/>
          <p:cNvSpPr/>
          <p:nvPr/>
        </p:nvSpPr>
        <p:spPr>
          <a:xfrm>
            <a:off x="6784254" y="982110"/>
            <a:ext cx="476926" cy="369332"/>
          </a:xfrm>
          <a:prstGeom prst="rect">
            <a:avLst/>
          </a:prstGeom>
        </p:spPr>
        <p:txBody>
          <a:bodyPr wrap="none">
            <a:spAutoFit/>
          </a:bodyPr>
          <a:lstStyle/>
          <a:p>
            <a:r>
              <a:rPr lang="en-US" dirty="0" smtClean="0">
                <a:solidFill>
                  <a:srgbClr val="008000"/>
                </a:solidFill>
              </a:rPr>
              <a:t>5.0</a:t>
            </a:r>
            <a:endParaRPr lang="en-US" dirty="0"/>
          </a:p>
        </p:txBody>
      </p:sp>
      <p:sp>
        <p:nvSpPr>
          <p:cNvPr id="78" name="Rectangle 77"/>
          <p:cNvSpPr/>
          <p:nvPr/>
        </p:nvSpPr>
        <p:spPr>
          <a:xfrm>
            <a:off x="6934200" y="4639710"/>
            <a:ext cx="301660" cy="369332"/>
          </a:xfrm>
          <a:prstGeom prst="rect">
            <a:avLst/>
          </a:prstGeom>
        </p:spPr>
        <p:txBody>
          <a:bodyPr wrap="none">
            <a:spAutoFit/>
          </a:bodyPr>
          <a:lstStyle/>
          <a:p>
            <a:r>
              <a:rPr lang="en-US" dirty="0" smtClean="0">
                <a:solidFill>
                  <a:srgbClr val="008000"/>
                </a:solidFill>
              </a:rPr>
              <a:t>7</a:t>
            </a:r>
            <a:endParaRPr lang="en-US" dirty="0"/>
          </a:p>
        </p:txBody>
      </p:sp>
      <p:sp>
        <p:nvSpPr>
          <p:cNvPr id="90" name="Rectangle 89"/>
          <p:cNvSpPr/>
          <p:nvPr/>
        </p:nvSpPr>
        <p:spPr>
          <a:xfrm rot="5400000">
            <a:off x="6643926" y="2958231"/>
            <a:ext cx="1006831"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42</a:t>
            </a:r>
            <a:r>
              <a:rPr lang="en-US" sz="2000" dirty="0" smtClean="0">
                <a:solidFill>
                  <a:schemeClr val="accent4">
                    <a:lumMod val="75000"/>
                  </a:schemeClr>
                </a:solidFill>
              </a:rPr>
              <a:t>=0.8</a:t>
            </a:r>
            <a:endParaRPr lang="en-US" sz="2000" dirty="0">
              <a:solidFill>
                <a:schemeClr val="accent4">
                  <a:lumMod val="75000"/>
                </a:schemeClr>
              </a:solidFill>
            </a:endParaRPr>
          </a:p>
        </p:txBody>
      </p:sp>
      <p:sp>
        <p:nvSpPr>
          <p:cNvPr id="3" name="Rectangle 2"/>
          <p:cNvSpPr/>
          <p:nvPr/>
        </p:nvSpPr>
        <p:spPr>
          <a:xfrm>
            <a:off x="1037341" y="630983"/>
            <a:ext cx="2260404" cy="5209273"/>
          </a:xfrm>
          <a:prstGeom prst="rect">
            <a:avLst/>
          </a:prstGeom>
          <a:noFill/>
          <a:ln w="28575"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5791200" y="623807"/>
            <a:ext cx="2354122" cy="5216450"/>
          </a:xfrm>
          <a:prstGeom prst="rect">
            <a:avLst/>
          </a:prstGeom>
          <a:noFill/>
          <a:ln w="28575"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595063" y="6118698"/>
            <a:ext cx="3528355" cy="369332"/>
          </a:xfrm>
          <a:prstGeom prst="rect">
            <a:avLst/>
          </a:prstGeom>
          <a:noFill/>
        </p:spPr>
        <p:txBody>
          <a:bodyPr wrap="none" rtlCol="0">
            <a:spAutoFit/>
          </a:bodyPr>
          <a:lstStyle/>
          <a:p>
            <a:r>
              <a:rPr lang="en-US" dirty="0" smtClean="0">
                <a:solidFill>
                  <a:srgbClr val="0000FF"/>
                </a:solidFill>
              </a:rPr>
              <a:t>Deep </a:t>
            </a:r>
            <a:r>
              <a:rPr lang="en-US" dirty="0">
                <a:solidFill>
                  <a:srgbClr val="0000FF"/>
                </a:solidFill>
              </a:rPr>
              <a:t>soil </a:t>
            </a:r>
            <a:r>
              <a:rPr lang="en-US" dirty="0" smtClean="0">
                <a:solidFill>
                  <a:srgbClr val="0000FF"/>
                </a:solidFill>
              </a:rPr>
              <a:t>≠ sexuality (p</a:t>
            </a:r>
            <a:r>
              <a:rPr lang="en-US" dirty="0">
                <a:solidFill>
                  <a:srgbClr val="0000FF"/>
                </a:solidFill>
              </a:rPr>
              <a:t>=</a:t>
            </a:r>
            <a:r>
              <a:rPr lang="en-US" dirty="0" smtClean="0">
                <a:solidFill>
                  <a:srgbClr val="0000FF"/>
                </a:solidFill>
              </a:rPr>
              <a:t>0.148, NS)</a:t>
            </a:r>
            <a:endParaRPr lang="en-US" dirty="0">
              <a:solidFill>
                <a:srgbClr val="0000FF"/>
              </a:solidFill>
            </a:endParaRPr>
          </a:p>
        </p:txBody>
      </p:sp>
      <p:sp>
        <p:nvSpPr>
          <p:cNvPr id="74" name="TextBox 73"/>
          <p:cNvSpPr txBox="1"/>
          <p:nvPr/>
        </p:nvSpPr>
        <p:spPr>
          <a:xfrm>
            <a:off x="5174249" y="6116917"/>
            <a:ext cx="3521930" cy="369332"/>
          </a:xfrm>
          <a:prstGeom prst="rect">
            <a:avLst/>
          </a:prstGeom>
          <a:noFill/>
        </p:spPr>
        <p:txBody>
          <a:bodyPr wrap="none" rtlCol="0">
            <a:spAutoFit/>
          </a:bodyPr>
          <a:lstStyle/>
          <a:p>
            <a:r>
              <a:rPr lang="en-US" dirty="0" smtClean="0">
                <a:solidFill>
                  <a:srgbClr val="0000FF"/>
                </a:solidFill>
              </a:rPr>
              <a:t>Deep soil = asexuality (p</a:t>
            </a:r>
            <a:r>
              <a:rPr lang="en-US" dirty="0">
                <a:solidFill>
                  <a:srgbClr val="0000FF"/>
                </a:solidFill>
              </a:rPr>
              <a:t>=</a:t>
            </a:r>
            <a:r>
              <a:rPr lang="en-US" dirty="0" smtClean="0">
                <a:solidFill>
                  <a:srgbClr val="0000FF"/>
                </a:solidFill>
              </a:rPr>
              <a:t>0.875, NS)</a:t>
            </a:r>
            <a:endParaRPr lang="en-US" dirty="0">
              <a:solidFill>
                <a:srgbClr val="0000FF"/>
              </a:solidFill>
            </a:endParaRPr>
          </a:p>
        </p:txBody>
      </p:sp>
      <p:sp>
        <p:nvSpPr>
          <p:cNvPr id="84" name="TextBox 83"/>
          <p:cNvSpPr txBox="1"/>
          <p:nvPr/>
        </p:nvSpPr>
        <p:spPr>
          <a:xfrm>
            <a:off x="1037341" y="682182"/>
            <a:ext cx="499017" cy="369332"/>
          </a:xfrm>
          <a:prstGeom prst="rect">
            <a:avLst/>
          </a:prstGeom>
          <a:solidFill>
            <a:schemeClr val="bg1">
              <a:alpha val="48000"/>
            </a:schemeClr>
          </a:solidFill>
        </p:spPr>
        <p:txBody>
          <a:bodyPr wrap="none" rtlCol="0">
            <a:spAutoFit/>
          </a:bodyPr>
          <a:lstStyle/>
          <a:p>
            <a:r>
              <a:rPr lang="en-US" dirty="0" smtClean="0">
                <a:solidFill>
                  <a:srgbClr val="FF0000"/>
                </a:solidFill>
              </a:rPr>
              <a:t>M1</a:t>
            </a:r>
            <a:endParaRPr lang="en-US" dirty="0">
              <a:solidFill>
                <a:srgbClr val="FF0000"/>
              </a:solidFill>
            </a:endParaRPr>
          </a:p>
        </p:txBody>
      </p:sp>
      <p:sp>
        <p:nvSpPr>
          <p:cNvPr id="89" name="TextBox 88"/>
          <p:cNvSpPr txBox="1"/>
          <p:nvPr/>
        </p:nvSpPr>
        <p:spPr>
          <a:xfrm>
            <a:off x="5849946" y="656721"/>
            <a:ext cx="499017" cy="369332"/>
          </a:xfrm>
          <a:prstGeom prst="rect">
            <a:avLst/>
          </a:prstGeom>
          <a:solidFill>
            <a:schemeClr val="bg1">
              <a:alpha val="48000"/>
            </a:schemeClr>
          </a:solidFill>
        </p:spPr>
        <p:txBody>
          <a:bodyPr wrap="none" rtlCol="0">
            <a:spAutoFit/>
          </a:bodyPr>
          <a:lstStyle/>
          <a:p>
            <a:r>
              <a:rPr lang="en-US" dirty="0" smtClean="0">
                <a:solidFill>
                  <a:srgbClr val="FF0000"/>
                </a:solidFill>
              </a:rPr>
              <a:t>M2</a:t>
            </a:r>
            <a:endParaRPr lang="en-US" dirty="0">
              <a:solidFill>
                <a:srgbClr val="FF0000"/>
              </a:solidFill>
            </a:endParaRPr>
          </a:p>
        </p:txBody>
      </p:sp>
      <p:sp>
        <p:nvSpPr>
          <p:cNvPr id="91" name="Rectangle 90"/>
          <p:cNvSpPr>
            <a:spLocks noChangeArrowheads="1"/>
          </p:cNvSpPr>
          <p:nvPr/>
        </p:nvSpPr>
        <p:spPr bwMode="auto">
          <a:xfrm>
            <a:off x="9144000" y="147835"/>
            <a:ext cx="4419600" cy="634019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dirty="0" smtClean="0"/>
              <a:t>I will </a:t>
            </a:r>
            <a:r>
              <a:rPr lang="en-US" sz="1400" dirty="0" smtClean="0"/>
              <a:t>start </a:t>
            </a:r>
            <a:r>
              <a:rPr lang="en-US" sz="1400" dirty="0" smtClean="0"/>
              <a:t>with the model fitted for the </a:t>
            </a:r>
            <a:r>
              <a:rPr lang="en-US" sz="1400" dirty="0" err="1" smtClean="0"/>
              <a:t>endeostigmatid</a:t>
            </a:r>
            <a:r>
              <a:rPr lang="en-US" sz="1400" dirty="0" smtClean="0"/>
              <a:t> subsample. This group includes 197 described and </a:t>
            </a:r>
            <a:r>
              <a:rPr lang="en-US" sz="1400" dirty="0" err="1" smtClean="0"/>
              <a:t>undescribed</a:t>
            </a:r>
            <a:r>
              <a:rPr lang="en-US" sz="1400" dirty="0" smtClean="0"/>
              <a:t> species.  </a:t>
            </a:r>
            <a:r>
              <a:rPr lang="en-US" sz="1400" dirty="0"/>
              <a:t>O</a:t>
            </a:r>
            <a:r>
              <a:rPr lang="en-US" sz="1400" dirty="0" smtClean="0"/>
              <a:t>f them 36 have been sampled. </a:t>
            </a:r>
            <a:endParaRPr lang="en-US" sz="1400" dirty="0"/>
          </a:p>
          <a:p>
            <a:pPr eaLnBrk="0" hangingPunct="0">
              <a:buFont typeface="Symbol" charset="0"/>
              <a:buNone/>
            </a:pPr>
            <a:r>
              <a:rPr lang="en-US" sz="1400" dirty="0" smtClean="0"/>
              <a:t>The model makes overall sense. Upper soil is a diversification hotspot, with asexuals in the upper soil tending to become sexual (the q21 rate).</a:t>
            </a:r>
          </a:p>
          <a:p>
            <a:pPr eaLnBrk="0" hangingPunct="0">
              <a:buFont typeface="Symbol" charset="0"/>
              <a:buNone/>
            </a:pPr>
            <a:endParaRPr lang="en-US" sz="1400" dirty="0"/>
          </a:p>
          <a:p>
            <a:pPr eaLnBrk="0" hangingPunct="0">
              <a:buFont typeface="Symbol" charset="0"/>
              <a:buNone/>
            </a:pPr>
            <a:r>
              <a:rPr lang="en-US" sz="1400" dirty="0" smtClean="0"/>
              <a:t>Being sexual and living in deep soil is a sink --  Sexual mites are migrating to deep soil were they gradually become extinct. This is consistent to the prediction of our hypothesis. </a:t>
            </a:r>
          </a:p>
          <a:p>
            <a:pPr eaLnBrk="0" hangingPunct="0">
              <a:buFont typeface="Symbol" charset="0"/>
              <a:buNone/>
            </a:pPr>
            <a:endParaRPr lang="en-US" sz="1400" dirty="0"/>
          </a:p>
          <a:p>
            <a:pPr eaLnBrk="0" hangingPunct="0">
              <a:buFont typeface="Symbol" charset="0"/>
              <a:buNone/>
            </a:pPr>
            <a:r>
              <a:rPr lang="en-US" sz="1400" dirty="0" smtClean="0"/>
              <a:t>Deep soil is a source generating diversity of asexual mites as evidenced by their high diversification rates. These mites migrate to upper soil then diversify or become sexual. Alternatively the transition occurs directly: deep soil </a:t>
            </a:r>
            <a:r>
              <a:rPr lang="en-US" sz="1400" dirty="0" err="1" smtClean="0"/>
              <a:t>asexuals</a:t>
            </a:r>
            <a:r>
              <a:rPr lang="en-US" sz="1400" dirty="0" smtClean="0"/>
              <a:t> became sexual living at the upper soil. </a:t>
            </a:r>
          </a:p>
          <a:p>
            <a:pPr eaLnBrk="0" hangingPunct="0">
              <a:buFont typeface="Symbol" charset="0"/>
              <a:buNone/>
            </a:pPr>
            <a:endParaRPr lang="en-US" sz="1400" dirty="0"/>
          </a:p>
          <a:p>
            <a:pPr eaLnBrk="0" hangingPunct="0">
              <a:buFont typeface="Symbol" charset="0"/>
              <a:buNone/>
            </a:pPr>
            <a:r>
              <a:rPr lang="en-US" sz="1400" dirty="0" smtClean="0"/>
              <a:t> Comparison of this scenario with the fully constrained model showed that it is, unfortunately, </a:t>
            </a:r>
            <a:r>
              <a:rPr lang="en-US" sz="1400" dirty="0"/>
              <a:t>not significant (p=</a:t>
            </a:r>
            <a:r>
              <a:rPr lang="en-US" sz="1400" dirty="0" smtClean="0"/>
              <a:t>0.660). Subset hypotheses, M1 and M2, were also non-significant.</a:t>
            </a:r>
            <a:endParaRPr lang="en-US" sz="1400" dirty="0"/>
          </a:p>
          <a:p>
            <a:pPr eaLnBrk="0" hangingPunct="0">
              <a:buFont typeface="Symbol" charset="0"/>
              <a:buNone/>
            </a:pPr>
            <a:r>
              <a:rPr lang="en-US" sz="1400" dirty="0" smtClean="0"/>
              <a:t>This analysis uses 20 parameters  to fit the data on only 36 species. Clearly, a greater sampling is needed here to confirm this scenario. </a:t>
            </a:r>
          </a:p>
          <a:p>
            <a:pPr eaLnBrk="0" hangingPunct="0">
              <a:buFont typeface="Symbol" charset="0"/>
              <a:buNone/>
            </a:pPr>
            <a:endParaRPr lang="en-US" sz="1400" dirty="0"/>
          </a:p>
          <a:p>
            <a:pPr eaLnBrk="0" hangingPunct="0">
              <a:buFont typeface="Symbol" charset="0"/>
              <a:buNone/>
            </a:pPr>
            <a:r>
              <a:rPr lang="en-US" sz="1400" dirty="0" smtClean="0"/>
              <a:t>Hence we will focus on a larger dataset.</a:t>
            </a:r>
            <a:endParaRPr lang="en-US" sz="1400" dirty="0"/>
          </a:p>
          <a:p>
            <a:pPr eaLnBrk="0" hangingPunct="0">
              <a:buFont typeface="Symbol" charset="0"/>
              <a:buNone/>
            </a:pPr>
            <a:endParaRPr lang="en-US" sz="1400" dirty="0" smtClean="0"/>
          </a:p>
        </p:txBody>
      </p:sp>
      <p:cxnSp>
        <p:nvCxnSpPr>
          <p:cNvPr id="67" name="Straight Arrow Connector 66"/>
          <p:cNvCxnSpPr>
            <a:stCxn id="16" idx="1"/>
            <a:endCxn id="8" idx="5"/>
          </p:cNvCxnSpPr>
          <p:nvPr/>
        </p:nvCxnSpPr>
        <p:spPr>
          <a:xfrm flipH="1" flipV="1">
            <a:off x="2820779" y="1942160"/>
            <a:ext cx="3481673" cy="2213468"/>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sp>
        <p:nvSpPr>
          <p:cNvPr id="92" name="Rectangle 91"/>
          <p:cNvSpPr/>
          <p:nvPr/>
        </p:nvSpPr>
        <p:spPr>
          <a:xfrm rot="2001127">
            <a:off x="4167418" y="2542217"/>
            <a:ext cx="1006831"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41</a:t>
            </a:r>
            <a:r>
              <a:rPr lang="en-US" sz="2000" dirty="0" smtClean="0">
                <a:solidFill>
                  <a:schemeClr val="accent4">
                    <a:lumMod val="75000"/>
                  </a:schemeClr>
                </a:solidFill>
              </a:rPr>
              <a:t>=0.2</a:t>
            </a:r>
            <a:endParaRPr lang="en-US" sz="2000" dirty="0">
              <a:solidFill>
                <a:schemeClr val="accent4">
                  <a:lumMod val="75000"/>
                </a:schemeClr>
              </a:solidFill>
            </a:endParaRPr>
          </a:p>
        </p:txBody>
      </p:sp>
      <p:sp>
        <p:nvSpPr>
          <p:cNvPr id="94" name="TextBox 93"/>
          <p:cNvSpPr txBox="1"/>
          <p:nvPr/>
        </p:nvSpPr>
        <p:spPr>
          <a:xfrm>
            <a:off x="2250138" y="5209547"/>
            <a:ext cx="695698" cy="369332"/>
          </a:xfrm>
          <a:prstGeom prst="rect">
            <a:avLst/>
          </a:prstGeom>
          <a:solidFill>
            <a:schemeClr val="bg1">
              <a:alpha val="48000"/>
            </a:schemeClr>
          </a:solidFill>
        </p:spPr>
        <p:txBody>
          <a:bodyPr wrap="none" rtlCol="0">
            <a:spAutoFit/>
          </a:bodyPr>
          <a:lstStyle/>
          <a:p>
            <a:r>
              <a:rPr lang="en-US" dirty="0" smtClean="0">
                <a:solidFill>
                  <a:srgbClr val="FF0000"/>
                </a:solidFill>
              </a:rPr>
              <a:t>[sink]</a:t>
            </a:r>
            <a:endParaRPr lang="en-US" dirty="0">
              <a:solidFill>
                <a:srgbClr val="FF0000"/>
              </a:solidFill>
            </a:endParaRPr>
          </a:p>
        </p:txBody>
      </p:sp>
      <p:sp>
        <p:nvSpPr>
          <p:cNvPr id="96" name="TextBox 95"/>
          <p:cNvSpPr txBox="1"/>
          <p:nvPr/>
        </p:nvSpPr>
        <p:spPr>
          <a:xfrm>
            <a:off x="3291973" y="597595"/>
            <a:ext cx="2589371" cy="338554"/>
          </a:xfrm>
          <a:prstGeom prst="rect">
            <a:avLst/>
          </a:prstGeom>
          <a:solidFill>
            <a:schemeClr val="bg1">
              <a:alpha val="48000"/>
            </a:schemeClr>
          </a:solidFill>
        </p:spPr>
        <p:txBody>
          <a:bodyPr wrap="none" rtlCol="0">
            <a:spAutoFit/>
          </a:bodyPr>
          <a:lstStyle/>
          <a:p>
            <a:r>
              <a:rPr lang="en-US" sz="1600" dirty="0" smtClean="0">
                <a:solidFill>
                  <a:srgbClr val="FF0000"/>
                </a:solidFill>
              </a:rPr>
              <a:t>[&lt;-diversification hotspots-&gt;]</a:t>
            </a:r>
            <a:endParaRPr lang="en-US" sz="1600" dirty="0">
              <a:solidFill>
                <a:srgbClr val="FF0000"/>
              </a:solidFill>
            </a:endParaRPr>
          </a:p>
        </p:txBody>
      </p:sp>
      <p:sp>
        <p:nvSpPr>
          <p:cNvPr id="97" name="TextBox 96"/>
          <p:cNvSpPr txBox="1"/>
          <p:nvPr/>
        </p:nvSpPr>
        <p:spPr>
          <a:xfrm>
            <a:off x="5823284" y="2152440"/>
            <a:ext cx="1069448" cy="369332"/>
          </a:xfrm>
          <a:prstGeom prst="rect">
            <a:avLst/>
          </a:prstGeom>
          <a:solidFill>
            <a:schemeClr val="bg1">
              <a:alpha val="48000"/>
            </a:schemeClr>
          </a:solidFill>
        </p:spPr>
        <p:txBody>
          <a:bodyPr wrap="none" rtlCol="0">
            <a:spAutoFit/>
          </a:bodyPr>
          <a:lstStyle/>
          <a:p>
            <a:r>
              <a:rPr lang="en-US" dirty="0" smtClean="0">
                <a:solidFill>
                  <a:srgbClr val="FF0000"/>
                </a:solidFill>
              </a:rPr>
              <a:t>[source2]</a:t>
            </a:r>
            <a:endParaRPr lang="en-US" dirty="0">
              <a:solidFill>
                <a:srgbClr val="FF0000"/>
              </a:solidFill>
            </a:endParaRPr>
          </a:p>
        </p:txBody>
      </p:sp>
      <p:sp>
        <p:nvSpPr>
          <p:cNvPr id="99" name="TextBox 98"/>
          <p:cNvSpPr txBox="1"/>
          <p:nvPr/>
        </p:nvSpPr>
        <p:spPr>
          <a:xfrm>
            <a:off x="5814924" y="5057555"/>
            <a:ext cx="1069448" cy="369332"/>
          </a:xfrm>
          <a:prstGeom prst="rect">
            <a:avLst/>
          </a:prstGeom>
          <a:solidFill>
            <a:schemeClr val="bg1">
              <a:alpha val="48000"/>
            </a:schemeClr>
          </a:solidFill>
        </p:spPr>
        <p:txBody>
          <a:bodyPr wrap="none" rtlCol="0">
            <a:spAutoFit/>
          </a:bodyPr>
          <a:lstStyle/>
          <a:p>
            <a:r>
              <a:rPr lang="en-US" dirty="0" smtClean="0">
                <a:solidFill>
                  <a:srgbClr val="FF0000"/>
                </a:solidFill>
              </a:rPr>
              <a:t>[source1]</a:t>
            </a:r>
            <a:endParaRPr lang="en-US" dirty="0">
              <a:solidFill>
                <a:srgbClr val="FF0000"/>
              </a:solidFill>
            </a:endParaRPr>
          </a:p>
        </p:txBody>
      </p:sp>
      <p:sp>
        <p:nvSpPr>
          <p:cNvPr id="102" name="Rectangle 101"/>
          <p:cNvSpPr/>
          <p:nvPr/>
        </p:nvSpPr>
        <p:spPr>
          <a:xfrm>
            <a:off x="5954810" y="6572976"/>
            <a:ext cx="3340719" cy="261610"/>
          </a:xfrm>
          <a:prstGeom prst="rect">
            <a:avLst/>
          </a:prstGeom>
        </p:spPr>
        <p:txBody>
          <a:bodyPr wrap="square">
            <a:spAutoFit/>
          </a:bodyPr>
          <a:lstStyle/>
          <a:p>
            <a:r>
              <a:rPr lang="en-US" sz="1100" dirty="0">
                <a:solidFill>
                  <a:schemeClr val="bg1">
                    <a:lumMod val="65000"/>
                  </a:schemeClr>
                </a:solidFill>
              </a:rPr>
              <a:t>n=36, </a:t>
            </a:r>
            <a:r>
              <a:rPr lang="en-US" sz="1100" dirty="0" smtClean="0">
                <a:solidFill>
                  <a:schemeClr val="bg1">
                    <a:lumMod val="65000"/>
                  </a:schemeClr>
                </a:solidFill>
              </a:rPr>
              <a:t>sampling 18.3%</a:t>
            </a:r>
            <a:r>
              <a:rPr lang="en-US" sz="1100" dirty="0" smtClean="0">
                <a:solidFill>
                  <a:schemeClr val="bg1">
                    <a:lumMod val="50000"/>
                  </a:schemeClr>
                </a:solidFill>
              </a:rPr>
              <a:t>, root </a:t>
            </a:r>
            <a:r>
              <a:rPr lang="en-US" sz="1100" dirty="0">
                <a:solidFill>
                  <a:schemeClr val="bg1">
                    <a:lumMod val="50000"/>
                  </a:schemeClr>
                </a:solidFill>
              </a:rPr>
              <a:t>observed</a:t>
            </a:r>
            <a:r>
              <a:rPr lang="en-US" sz="1100" b="1" dirty="0"/>
              <a:t>, p=</a:t>
            </a:r>
            <a:r>
              <a:rPr lang="en-US" sz="1100" b="1" dirty="0" smtClean="0"/>
              <a:t>0.660 (NS)</a:t>
            </a:r>
            <a:endParaRPr lang="en-US" sz="1100" b="1" dirty="0"/>
          </a:p>
        </p:txBody>
      </p:sp>
      <p:sp>
        <p:nvSpPr>
          <p:cNvPr id="103" name="Rectangle 102"/>
          <p:cNvSpPr/>
          <p:nvPr/>
        </p:nvSpPr>
        <p:spPr>
          <a:xfrm>
            <a:off x="860918" y="5815069"/>
            <a:ext cx="3088562" cy="400110"/>
          </a:xfrm>
          <a:prstGeom prst="rect">
            <a:avLst/>
          </a:prstGeom>
        </p:spPr>
        <p:txBody>
          <a:bodyPr wrap="none">
            <a:spAutoFit/>
          </a:bodyPr>
          <a:lstStyle/>
          <a:p>
            <a:r>
              <a:rPr lang="el-GR" sz="2000" dirty="0" smtClean="0"/>
              <a:t>λ</a:t>
            </a:r>
            <a:r>
              <a:rPr lang="en-US" sz="2000" baseline="-25000" dirty="0" smtClean="0"/>
              <a:t>1</a:t>
            </a:r>
            <a:r>
              <a:rPr lang="en-US" sz="2000" dirty="0"/>
              <a:t>, </a:t>
            </a:r>
            <a:r>
              <a:rPr lang="el-GR" sz="2000" dirty="0" smtClean="0"/>
              <a:t>λ</a:t>
            </a:r>
            <a:r>
              <a:rPr lang="en-US" sz="2000" baseline="-25000" dirty="0" smtClean="0"/>
              <a:t>3</a:t>
            </a:r>
            <a:r>
              <a:rPr lang="en-US" sz="2000" dirty="0"/>
              <a:t>,</a:t>
            </a:r>
            <a:r>
              <a:rPr lang="en-US" sz="2000" baseline="-25000" dirty="0" smtClean="0"/>
              <a:t> </a:t>
            </a:r>
            <a:r>
              <a:rPr lang="el-GR" sz="2000" dirty="0" smtClean="0"/>
              <a:t>μ</a:t>
            </a:r>
            <a:r>
              <a:rPr lang="en-US" sz="2000" baseline="-25000" dirty="0" smtClean="0"/>
              <a:t>1</a:t>
            </a:r>
            <a:r>
              <a:rPr lang="en-US" sz="2000" dirty="0" smtClean="0"/>
              <a:t>,</a:t>
            </a:r>
            <a:r>
              <a:rPr lang="en-US" sz="2000" baseline="-25000" dirty="0" smtClean="0"/>
              <a:t> </a:t>
            </a:r>
            <a:r>
              <a:rPr lang="el-GR" sz="2000" dirty="0" smtClean="0"/>
              <a:t>μ</a:t>
            </a:r>
            <a:r>
              <a:rPr lang="en-US" sz="2000" baseline="-25000" dirty="0" smtClean="0"/>
              <a:t>3</a:t>
            </a:r>
            <a:r>
              <a:rPr lang="en-US" sz="2000" dirty="0"/>
              <a:t>,</a:t>
            </a:r>
            <a:r>
              <a:rPr lang="en-US" sz="2000" baseline="-25000" dirty="0" smtClean="0"/>
              <a:t> </a:t>
            </a:r>
            <a:r>
              <a:rPr lang="en-US" sz="2000" dirty="0" smtClean="0"/>
              <a:t>q</a:t>
            </a:r>
            <a:r>
              <a:rPr lang="en-US" sz="2000" baseline="-25000" dirty="0" smtClean="0"/>
              <a:t>13</a:t>
            </a:r>
            <a:r>
              <a:rPr lang="en-US" sz="2000" dirty="0" smtClean="0"/>
              <a:t>,</a:t>
            </a:r>
            <a:r>
              <a:rPr lang="en-US" sz="2000" dirty="0" smtClean="0">
                <a:solidFill>
                  <a:srgbClr val="000000"/>
                </a:solidFill>
              </a:rPr>
              <a:t> q</a:t>
            </a:r>
            <a:r>
              <a:rPr lang="en-US" sz="2000" baseline="-25000" dirty="0" smtClean="0">
                <a:solidFill>
                  <a:srgbClr val="000000"/>
                </a:solidFill>
              </a:rPr>
              <a:t>31 </a:t>
            </a:r>
            <a:r>
              <a:rPr lang="en-US" sz="2000" dirty="0" smtClean="0">
                <a:solidFill>
                  <a:srgbClr val="000000"/>
                </a:solidFill>
              </a:rPr>
              <a:t>variable</a:t>
            </a:r>
            <a:r>
              <a:rPr lang="en-US" sz="2000" dirty="0" smtClean="0">
                <a:solidFill>
                  <a:srgbClr val="008000"/>
                </a:solidFill>
              </a:rPr>
              <a:t>  </a:t>
            </a:r>
            <a:endParaRPr lang="en-US" sz="2000" dirty="0">
              <a:solidFill>
                <a:srgbClr val="008000"/>
              </a:solidFill>
            </a:endParaRPr>
          </a:p>
        </p:txBody>
      </p:sp>
      <p:sp>
        <p:nvSpPr>
          <p:cNvPr id="105" name="Rectangle 104"/>
          <p:cNvSpPr/>
          <p:nvPr/>
        </p:nvSpPr>
        <p:spPr>
          <a:xfrm>
            <a:off x="5710826" y="5790539"/>
            <a:ext cx="3107890" cy="400110"/>
          </a:xfrm>
          <a:prstGeom prst="rect">
            <a:avLst/>
          </a:prstGeom>
        </p:spPr>
        <p:txBody>
          <a:bodyPr wrap="none">
            <a:spAutoFit/>
          </a:bodyPr>
          <a:lstStyle/>
          <a:p>
            <a:r>
              <a:rPr lang="el-GR" sz="2000" dirty="0" smtClean="0"/>
              <a:t>λ</a:t>
            </a:r>
            <a:r>
              <a:rPr lang="en-US" sz="2000" baseline="-25000" dirty="0" smtClean="0"/>
              <a:t>2 </a:t>
            </a:r>
            <a:r>
              <a:rPr lang="en-US" sz="2000" dirty="0" smtClean="0"/>
              <a:t>,</a:t>
            </a:r>
            <a:r>
              <a:rPr lang="en-US" sz="2000" baseline="-25000" dirty="0" smtClean="0"/>
              <a:t> </a:t>
            </a:r>
            <a:r>
              <a:rPr lang="el-GR" sz="2000" dirty="0" smtClean="0"/>
              <a:t>λ</a:t>
            </a:r>
            <a:r>
              <a:rPr lang="en-US" sz="2000" baseline="-25000" dirty="0" smtClean="0"/>
              <a:t>4</a:t>
            </a:r>
            <a:r>
              <a:rPr lang="en-US" sz="2000" dirty="0" smtClean="0"/>
              <a:t>,</a:t>
            </a:r>
            <a:r>
              <a:rPr lang="en-US" sz="2000" baseline="-25000" dirty="0" smtClean="0"/>
              <a:t> </a:t>
            </a:r>
            <a:r>
              <a:rPr lang="el-GR" sz="2000" dirty="0" smtClean="0"/>
              <a:t>μ</a:t>
            </a:r>
            <a:r>
              <a:rPr lang="en-US" sz="2000" baseline="-25000" dirty="0" smtClean="0"/>
              <a:t>2</a:t>
            </a:r>
            <a:r>
              <a:rPr lang="en-US" sz="2000" dirty="0" smtClean="0"/>
              <a:t>,</a:t>
            </a:r>
            <a:r>
              <a:rPr lang="en-US" sz="2000" baseline="-25000" dirty="0" smtClean="0"/>
              <a:t> </a:t>
            </a:r>
            <a:r>
              <a:rPr lang="el-GR" sz="2000" dirty="0" smtClean="0"/>
              <a:t>μ</a:t>
            </a:r>
            <a:r>
              <a:rPr lang="en-US" sz="2000" baseline="-25000" dirty="0" smtClean="0"/>
              <a:t>4</a:t>
            </a:r>
            <a:r>
              <a:rPr lang="en-US" sz="2000" dirty="0" smtClean="0"/>
              <a:t>,</a:t>
            </a:r>
            <a:r>
              <a:rPr lang="en-US" sz="2000" baseline="-25000" dirty="0" smtClean="0"/>
              <a:t> </a:t>
            </a:r>
            <a:r>
              <a:rPr lang="en-US" sz="2000" dirty="0" smtClean="0"/>
              <a:t>q</a:t>
            </a:r>
            <a:r>
              <a:rPr lang="en-US" sz="2000" baseline="-25000" dirty="0" smtClean="0"/>
              <a:t>24</a:t>
            </a:r>
            <a:r>
              <a:rPr lang="en-US" sz="2000" dirty="0" smtClean="0">
                <a:solidFill>
                  <a:srgbClr val="000000"/>
                </a:solidFill>
              </a:rPr>
              <a:t>, q</a:t>
            </a:r>
            <a:r>
              <a:rPr lang="en-US" sz="2000" baseline="-25000" dirty="0" smtClean="0">
                <a:solidFill>
                  <a:srgbClr val="000000"/>
                </a:solidFill>
              </a:rPr>
              <a:t>42 </a:t>
            </a:r>
            <a:r>
              <a:rPr lang="en-US" sz="2000" dirty="0" smtClean="0">
                <a:solidFill>
                  <a:srgbClr val="000000"/>
                </a:solidFill>
              </a:rPr>
              <a:t>variable</a:t>
            </a:r>
            <a:r>
              <a:rPr lang="en-US" sz="2000" dirty="0" smtClean="0">
                <a:solidFill>
                  <a:srgbClr val="008000"/>
                </a:solidFill>
              </a:rPr>
              <a:t>  </a:t>
            </a:r>
            <a:endParaRPr lang="en-US" sz="2000" dirty="0">
              <a:solidFill>
                <a:srgbClr val="008000"/>
              </a:solidFill>
            </a:endParaRPr>
          </a:p>
        </p:txBody>
      </p:sp>
    </p:spTree>
    <p:extLst>
      <p:ext uri="{BB962C8B-B14F-4D97-AF65-F5344CB8AC3E}">
        <p14:creationId xmlns:p14="http://schemas.microsoft.com/office/powerpoint/2010/main" val="191382539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28779" y="1337107"/>
            <a:ext cx="8824148" cy="5346405"/>
          </a:xfrm>
        </p:spPr>
        <p:txBody>
          <a:bodyPr>
            <a:noAutofit/>
          </a:bodyPr>
          <a:lstStyle/>
          <a:p>
            <a:r>
              <a:rPr lang="en-US" sz="2400" b="1" dirty="0" err="1" smtClean="0">
                <a:solidFill>
                  <a:schemeClr val="tx1"/>
                </a:solidFill>
              </a:rPr>
              <a:t>Chelicerate</a:t>
            </a:r>
            <a:r>
              <a:rPr lang="en-US" sz="2400" b="1" dirty="0" smtClean="0">
                <a:solidFill>
                  <a:schemeClr val="tx1"/>
                </a:solidFill>
              </a:rPr>
              <a:t> model</a:t>
            </a:r>
          </a:p>
          <a:p>
            <a:pPr marL="342900" indent="-342900" algn="l">
              <a:buFont typeface="Arial"/>
              <a:buChar char="•"/>
            </a:pPr>
            <a:r>
              <a:rPr lang="en-US" sz="2400" dirty="0" smtClean="0">
                <a:solidFill>
                  <a:schemeClr val="tx1"/>
                </a:solidFill>
              </a:rPr>
              <a:t>Sample </a:t>
            </a:r>
            <a:r>
              <a:rPr lang="en-US" sz="2400" dirty="0">
                <a:solidFill>
                  <a:schemeClr val="tx1"/>
                </a:solidFill>
              </a:rPr>
              <a:t>size n=96</a:t>
            </a:r>
          </a:p>
          <a:p>
            <a:pPr marL="342900" indent="-342900" algn="l">
              <a:buFont typeface="Arial"/>
              <a:buChar char="•"/>
            </a:pPr>
            <a:r>
              <a:rPr lang="en-US" sz="2400" dirty="0" smtClean="0">
                <a:solidFill>
                  <a:schemeClr val="tx1"/>
                </a:solidFill>
              </a:rPr>
              <a:t>Sampling </a:t>
            </a:r>
            <a:r>
              <a:rPr lang="en-US" sz="2400" dirty="0">
                <a:solidFill>
                  <a:schemeClr val="tx1"/>
                </a:solidFill>
              </a:rPr>
              <a:t>effort  0.09</a:t>
            </a:r>
            <a:r>
              <a:rPr lang="en-US" sz="2400" dirty="0" smtClean="0">
                <a:solidFill>
                  <a:schemeClr val="tx1"/>
                </a:solidFill>
              </a:rPr>
              <a:t>% of the observed diversity</a:t>
            </a:r>
          </a:p>
          <a:p>
            <a:pPr marL="342900" indent="-342900" algn="l">
              <a:buFont typeface="Arial"/>
              <a:buChar char="•"/>
            </a:pPr>
            <a:endParaRPr lang="en-US" sz="2400" dirty="0">
              <a:solidFill>
                <a:schemeClr val="tx1"/>
              </a:solidFill>
            </a:endParaRPr>
          </a:p>
          <a:p>
            <a:pPr marL="342900" indent="-342900" algn="l">
              <a:buFont typeface="Symbol" charset="0"/>
              <a:buChar char=""/>
            </a:pPr>
            <a:r>
              <a:rPr lang="en-US" sz="2400" dirty="0" smtClean="0">
                <a:solidFill>
                  <a:schemeClr val="tx1"/>
                </a:solidFill>
              </a:rPr>
              <a:t>Difficulties in convergence/numerical problems when some </a:t>
            </a:r>
            <a:r>
              <a:rPr lang="en-US" sz="2400" dirty="0" err="1" smtClean="0">
                <a:solidFill>
                  <a:schemeClr val="tx1"/>
                </a:solidFill>
              </a:rPr>
              <a:t>submodels</a:t>
            </a:r>
            <a:r>
              <a:rPr lang="en-US" sz="2400" dirty="0" smtClean="0">
                <a:solidFill>
                  <a:schemeClr val="tx1"/>
                </a:solidFill>
              </a:rPr>
              <a:t> are constrained</a:t>
            </a:r>
          </a:p>
          <a:p>
            <a:pPr algn="l"/>
            <a:endParaRPr lang="en-US" sz="2400" dirty="0" smtClean="0">
              <a:solidFill>
                <a:schemeClr val="tx1"/>
              </a:solidFill>
            </a:endParaRPr>
          </a:p>
          <a:p>
            <a:pPr algn="l"/>
            <a:r>
              <a:rPr lang="en-US" sz="2400" dirty="0" smtClean="0">
                <a:solidFill>
                  <a:schemeClr val="tx1"/>
                </a:solidFill>
              </a:rPr>
              <a:t>Will use the </a:t>
            </a:r>
            <a:r>
              <a:rPr lang="en-US" sz="2400" b="1" dirty="0" err="1" smtClean="0">
                <a:solidFill>
                  <a:schemeClr val="tx1"/>
                </a:solidFill>
              </a:rPr>
              <a:t>Acariform</a:t>
            </a:r>
            <a:r>
              <a:rPr lang="en-US" sz="2400" b="1" dirty="0" smtClean="0">
                <a:solidFill>
                  <a:schemeClr val="tx1"/>
                </a:solidFill>
              </a:rPr>
              <a:t> model</a:t>
            </a:r>
            <a:r>
              <a:rPr lang="en-US" sz="2400" dirty="0" smtClean="0">
                <a:solidFill>
                  <a:schemeClr val="tx1"/>
                </a:solidFill>
              </a:rPr>
              <a:t> </a:t>
            </a:r>
          </a:p>
          <a:p>
            <a:pPr marL="342900" indent="-342900" algn="l">
              <a:buFont typeface="Arial"/>
              <a:buChar char="•"/>
            </a:pPr>
            <a:r>
              <a:rPr lang="en-US" sz="2400" dirty="0">
                <a:solidFill>
                  <a:schemeClr val="tx1"/>
                </a:solidFill>
              </a:rPr>
              <a:t>Sample size n</a:t>
            </a:r>
            <a:r>
              <a:rPr lang="en-US" sz="2400" dirty="0" smtClean="0">
                <a:solidFill>
                  <a:schemeClr val="tx1"/>
                </a:solidFill>
              </a:rPr>
              <a:t>=84</a:t>
            </a:r>
            <a:endParaRPr lang="en-US" sz="2400" dirty="0">
              <a:solidFill>
                <a:schemeClr val="tx1"/>
              </a:solidFill>
            </a:endParaRPr>
          </a:p>
          <a:p>
            <a:pPr marL="342900" indent="-342900" algn="l">
              <a:buFont typeface="Arial"/>
              <a:buChar char="•"/>
            </a:pPr>
            <a:r>
              <a:rPr lang="en-US" sz="2400" dirty="0">
                <a:solidFill>
                  <a:schemeClr val="tx1"/>
                </a:solidFill>
              </a:rPr>
              <a:t>Sampling effort  </a:t>
            </a:r>
            <a:r>
              <a:rPr lang="en-US" sz="2400" dirty="0" smtClean="0">
                <a:solidFill>
                  <a:schemeClr val="tx1"/>
                </a:solidFill>
              </a:rPr>
              <a:t>0.20% </a:t>
            </a:r>
            <a:r>
              <a:rPr lang="en-US" sz="2400" dirty="0">
                <a:solidFill>
                  <a:schemeClr val="tx1"/>
                </a:solidFill>
              </a:rPr>
              <a:t>of </a:t>
            </a:r>
            <a:r>
              <a:rPr lang="en-US" sz="2400" dirty="0" smtClean="0">
                <a:solidFill>
                  <a:schemeClr val="tx1"/>
                </a:solidFill>
              </a:rPr>
              <a:t>the observed </a:t>
            </a:r>
            <a:r>
              <a:rPr lang="en-US" sz="2400" dirty="0">
                <a:solidFill>
                  <a:schemeClr val="tx1"/>
                </a:solidFill>
              </a:rPr>
              <a:t>diversity</a:t>
            </a:r>
          </a:p>
          <a:p>
            <a:pPr algn="l"/>
            <a:endParaRPr lang="en-US" sz="2400" dirty="0" smtClean="0">
              <a:solidFill>
                <a:schemeClr val="tx1"/>
              </a:solidFill>
            </a:endParaRPr>
          </a:p>
          <a:p>
            <a:pPr marL="457200" indent="-457200" algn="l">
              <a:buFont typeface="Arial"/>
              <a:buChar char="•"/>
            </a:pPr>
            <a:endParaRPr lang="en-US" sz="2400" dirty="0">
              <a:solidFill>
                <a:schemeClr val="tx1"/>
              </a:solidFill>
            </a:endParaRPr>
          </a:p>
        </p:txBody>
      </p:sp>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3" name="Freeform 12"/>
          <p:cNvSpPr/>
          <p:nvPr/>
        </p:nvSpPr>
        <p:spPr>
          <a:xfrm>
            <a:off x="5089789" y="3286217"/>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2" name="Title 13"/>
          <p:cNvSpPr>
            <a:spLocks noGrp="1"/>
          </p:cNvSpPr>
          <p:nvPr>
            <p:ph type="ctrTitle"/>
          </p:nvPr>
        </p:nvSpPr>
        <p:spPr>
          <a:xfrm>
            <a:off x="-205984" y="36124"/>
            <a:ext cx="9510969" cy="996489"/>
          </a:xfrm>
        </p:spPr>
        <p:txBody>
          <a:bodyPr>
            <a:normAutofit/>
          </a:bodyPr>
          <a:lstStyle/>
          <a:p>
            <a:r>
              <a:rPr lang="en-US" dirty="0" err="1" smtClean="0"/>
              <a:t>Chelicerate</a:t>
            </a:r>
            <a:r>
              <a:rPr lang="en-US" dirty="0" smtClean="0"/>
              <a:t> model – low representation</a:t>
            </a:r>
            <a:endParaRPr lang="en-US" dirty="0"/>
          </a:p>
        </p:txBody>
      </p:sp>
      <p:sp>
        <p:nvSpPr>
          <p:cNvPr id="3" name="Rectangle 2"/>
          <p:cNvSpPr/>
          <p:nvPr/>
        </p:nvSpPr>
        <p:spPr>
          <a:xfrm>
            <a:off x="9260421" y="1658083"/>
            <a:ext cx="4572000" cy="2862323"/>
          </a:xfrm>
          <a:prstGeom prst="rect">
            <a:avLst/>
          </a:prstGeom>
        </p:spPr>
        <p:txBody>
          <a:bodyPr>
            <a:spAutoFit/>
          </a:bodyPr>
          <a:lstStyle/>
          <a:p>
            <a:pPr eaLnBrk="0" hangingPunct="0"/>
            <a:r>
              <a:rPr lang="en-US" dirty="0">
                <a:solidFill>
                  <a:schemeClr val="folHlink"/>
                </a:solidFill>
                <a:latin typeface="Times" charset="0"/>
              </a:rPr>
              <a:t>For the previous model sampling effort was high but the sample size was very low, so no significant parameter estimates could be obtained. If the full model representing all </a:t>
            </a:r>
            <a:r>
              <a:rPr lang="en-US" dirty="0" err="1">
                <a:solidFill>
                  <a:schemeClr val="folHlink"/>
                </a:solidFill>
                <a:latin typeface="Times" charset="0"/>
              </a:rPr>
              <a:t>chelicerates</a:t>
            </a:r>
            <a:r>
              <a:rPr lang="en-US" dirty="0">
                <a:solidFill>
                  <a:schemeClr val="folHlink"/>
                </a:solidFill>
                <a:latin typeface="Times" charset="0"/>
              </a:rPr>
              <a:t> is </a:t>
            </a:r>
            <a:r>
              <a:rPr lang="en-US" dirty="0" smtClean="0">
                <a:solidFill>
                  <a:schemeClr val="folHlink"/>
                </a:solidFill>
                <a:latin typeface="Times" charset="0"/>
              </a:rPr>
              <a:t>considered</a:t>
            </a:r>
            <a:r>
              <a:rPr lang="en-US" dirty="0">
                <a:solidFill>
                  <a:schemeClr val="folHlink"/>
                </a:solidFill>
                <a:latin typeface="Times" charset="0"/>
              </a:rPr>
              <a:t>, then sampling effort reduces to only 0.09% while sample size increases only 3 fold. This model has difficulties in converging of the likelihood function so </a:t>
            </a:r>
            <a:r>
              <a:rPr lang="en-US" dirty="0" smtClean="0">
                <a:solidFill>
                  <a:schemeClr val="folHlink"/>
                </a:solidFill>
                <a:latin typeface="Times" charset="0"/>
              </a:rPr>
              <a:t>we will use only the </a:t>
            </a:r>
            <a:r>
              <a:rPr lang="en-US" dirty="0" err="1" smtClean="0">
                <a:solidFill>
                  <a:schemeClr val="folHlink"/>
                </a:solidFill>
                <a:latin typeface="Times" charset="0"/>
              </a:rPr>
              <a:t>Acariform</a:t>
            </a:r>
            <a:r>
              <a:rPr lang="en-US" dirty="0" smtClean="0">
                <a:solidFill>
                  <a:schemeClr val="folHlink"/>
                </a:solidFill>
                <a:latin typeface="Times" charset="0"/>
              </a:rPr>
              <a:t> dataset. </a:t>
            </a:r>
            <a:endParaRPr lang="en-US" dirty="0">
              <a:solidFill>
                <a:schemeClr val="folHlink"/>
              </a:solidFill>
              <a:latin typeface="Times" charset="0"/>
            </a:endParaRPr>
          </a:p>
        </p:txBody>
      </p:sp>
    </p:spTree>
    <p:extLst>
      <p:ext uri="{BB962C8B-B14F-4D97-AF65-F5344CB8AC3E}">
        <p14:creationId xmlns:p14="http://schemas.microsoft.com/office/powerpoint/2010/main" val="250739529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a:xfrm>
            <a:off x="2738494" y="-5010"/>
            <a:ext cx="3084097" cy="584776"/>
          </a:xfrm>
          <a:prstGeom prst="rect">
            <a:avLst/>
          </a:prstGeom>
        </p:spPr>
        <p:txBody>
          <a:bodyPr wrap="none">
            <a:spAutoFit/>
          </a:bodyPr>
          <a:lstStyle/>
          <a:p>
            <a:r>
              <a:rPr lang="en-US" sz="3200" b="1" dirty="0" err="1" smtClean="0"/>
              <a:t>Acariform</a:t>
            </a:r>
            <a:r>
              <a:rPr lang="en-US" sz="3200" dirty="0" smtClean="0"/>
              <a:t> </a:t>
            </a:r>
            <a:r>
              <a:rPr lang="en-US" sz="3200" b="1" dirty="0" smtClean="0"/>
              <a:t>Model</a:t>
            </a:r>
            <a:endParaRPr lang="en-US" sz="3200" dirty="0"/>
          </a:p>
        </p:txBody>
      </p:sp>
      <p:grpSp>
        <p:nvGrpSpPr>
          <p:cNvPr id="19" name="Group 18"/>
          <p:cNvGrpSpPr/>
          <p:nvPr/>
        </p:nvGrpSpPr>
        <p:grpSpPr>
          <a:xfrm>
            <a:off x="1050589" y="836460"/>
            <a:ext cx="7154999" cy="5088487"/>
            <a:chOff x="1045419" y="1099550"/>
            <a:chExt cx="7154999" cy="5088487"/>
          </a:xfrm>
        </p:grpSpPr>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8" name="Connector 7"/>
            <p:cNvSpPr/>
            <p:nvPr/>
          </p:nvSpPr>
          <p:spPr>
            <a:xfrm>
              <a:off x="2113169"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Connector 11"/>
            <p:cNvSpPr/>
            <p:nvPr/>
          </p:nvSpPr>
          <p:spPr>
            <a:xfrm>
              <a:off x="6176762"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Connector 13"/>
            <p:cNvSpPr/>
            <p:nvPr/>
          </p:nvSpPr>
          <p:spPr>
            <a:xfrm>
              <a:off x="2113169"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Connector 15"/>
            <p:cNvSpPr/>
            <p:nvPr/>
          </p:nvSpPr>
          <p:spPr>
            <a:xfrm>
              <a:off x="6176762"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Arrow Connector 5"/>
            <p:cNvCxnSpPr>
              <a:stCxn id="8" idx="3"/>
              <a:endCxn id="14" idx="1"/>
            </p:cNvCxnSpPr>
            <p:nvPr/>
          </p:nvCxnSpPr>
          <p:spPr>
            <a:xfrm>
              <a:off x="2233689" y="2289940"/>
              <a:ext cx="0" cy="2213468"/>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0"/>
              <a:endCxn id="8" idx="4"/>
            </p:cNvCxnSpPr>
            <p:nvPr/>
          </p:nvCxnSpPr>
          <p:spPr>
            <a:xfrm flipV="1">
              <a:off x="2524649" y="2410460"/>
              <a:ext cx="0" cy="1972428"/>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2" idx="4"/>
            </p:cNvCxnSpPr>
            <p:nvPr/>
          </p:nvCxnSpPr>
          <p:spPr>
            <a:xfrm flipH="1">
              <a:off x="6573624" y="2410460"/>
              <a:ext cx="14618" cy="2007988"/>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7"/>
              <a:endCxn id="12" idx="5"/>
            </p:cNvCxnSpPr>
            <p:nvPr/>
          </p:nvCxnSpPr>
          <p:spPr>
            <a:xfrm flipV="1">
              <a:off x="6879202" y="2289940"/>
              <a:ext cx="0" cy="221346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2" idx="2"/>
              <a:endCxn id="8" idx="6"/>
            </p:cNvCxnSpPr>
            <p:nvPr/>
          </p:nvCxnSpPr>
          <p:spPr>
            <a:xfrm flipH="1">
              <a:off x="2936129" y="1998980"/>
              <a:ext cx="3240633" cy="0"/>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2188134" y="1814314"/>
              <a:ext cx="695811" cy="369332"/>
            </a:xfrm>
            <a:prstGeom prst="rect">
              <a:avLst/>
            </a:prstGeom>
            <a:noFill/>
          </p:spPr>
          <p:txBody>
            <a:bodyPr wrap="none" rtlCol="0">
              <a:spAutoFit/>
            </a:bodyPr>
            <a:lstStyle/>
            <a:p>
              <a:r>
                <a:rPr lang="en-US" dirty="0" smtClean="0">
                  <a:solidFill>
                    <a:srgbClr val="0000FF"/>
                  </a:solidFill>
                </a:rPr>
                <a:t>US(1)</a:t>
              </a:r>
              <a:endParaRPr lang="en-US" dirty="0">
                <a:solidFill>
                  <a:srgbClr val="0000FF"/>
                </a:solidFill>
              </a:endParaRPr>
            </a:p>
          </p:txBody>
        </p:sp>
        <p:sp>
          <p:nvSpPr>
            <p:cNvPr id="80" name="TextBox 79"/>
            <p:cNvSpPr txBox="1"/>
            <p:nvPr/>
          </p:nvSpPr>
          <p:spPr>
            <a:xfrm>
              <a:off x="6258064" y="1814314"/>
              <a:ext cx="723312" cy="369332"/>
            </a:xfrm>
            <a:prstGeom prst="rect">
              <a:avLst/>
            </a:prstGeom>
            <a:noFill/>
          </p:spPr>
          <p:txBody>
            <a:bodyPr wrap="none" rtlCol="0">
              <a:spAutoFit/>
            </a:bodyPr>
            <a:lstStyle/>
            <a:p>
              <a:r>
                <a:rPr lang="en-US" dirty="0" smtClean="0">
                  <a:solidFill>
                    <a:srgbClr val="0000FF"/>
                  </a:solidFill>
                </a:rPr>
                <a:t>UA(2)</a:t>
              </a:r>
              <a:endParaRPr lang="en-US" dirty="0">
                <a:solidFill>
                  <a:srgbClr val="0000FF"/>
                </a:solidFill>
              </a:endParaRPr>
            </a:p>
          </p:txBody>
        </p:sp>
        <p:sp>
          <p:nvSpPr>
            <p:cNvPr id="81" name="TextBox 80"/>
            <p:cNvSpPr txBox="1"/>
            <p:nvPr/>
          </p:nvSpPr>
          <p:spPr>
            <a:xfrm>
              <a:off x="2217622" y="4614530"/>
              <a:ext cx="689725" cy="369332"/>
            </a:xfrm>
            <a:prstGeom prst="rect">
              <a:avLst/>
            </a:prstGeom>
            <a:noFill/>
          </p:spPr>
          <p:txBody>
            <a:bodyPr wrap="none" rtlCol="0">
              <a:spAutoFit/>
            </a:bodyPr>
            <a:lstStyle/>
            <a:p>
              <a:r>
                <a:rPr lang="en-US" dirty="0" smtClean="0">
                  <a:solidFill>
                    <a:srgbClr val="0000FF"/>
                  </a:solidFill>
                </a:rPr>
                <a:t>DS(3)</a:t>
              </a:r>
              <a:endParaRPr lang="en-US" dirty="0">
                <a:solidFill>
                  <a:srgbClr val="0000FF"/>
                </a:solidFill>
              </a:endParaRPr>
            </a:p>
          </p:txBody>
        </p:sp>
        <p:sp>
          <p:nvSpPr>
            <p:cNvPr id="82" name="TextBox 81"/>
            <p:cNvSpPr txBox="1"/>
            <p:nvPr/>
          </p:nvSpPr>
          <p:spPr>
            <a:xfrm>
              <a:off x="6282496" y="4609702"/>
              <a:ext cx="717226" cy="369332"/>
            </a:xfrm>
            <a:prstGeom prst="rect">
              <a:avLst/>
            </a:prstGeom>
            <a:noFill/>
          </p:spPr>
          <p:txBody>
            <a:bodyPr wrap="none" rtlCol="0">
              <a:spAutoFit/>
            </a:bodyPr>
            <a:lstStyle/>
            <a:p>
              <a:r>
                <a:rPr lang="en-US" dirty="0" smtClean="0">
                  <a:solidFill>
                    <a:srgbClr val="0000FF"/>
                  </a:solidFill>
                </a:rPr>
                <a:t>DA(4)</a:t>
              </a:r>
              <a:endParaRPr lang="en-US" dirty="0">
                <a:solidFill>
                  <a:srgbClr val="0000FF"/>
                </a:solidFill>
              </a:endParaRPr>
            </a:p>
          </p:txBody>
        </p:sp>
        <p:sp>
          <p:nvSpPr>
            <p:cNvPr id="93" name="Arc 92"/>
            <p:cNvSpPr/>
            <p:nvPr/>
          </p:nvSpPr>
          <p:spPr>
            <a:xfrm rot="17206630">
              <a:off x="1587796" y="1178126"/>
              <a:ext cx="822960" cy="817040"/>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endParaRPr lang="en-US"/>
            </a:p>
          </p:txBody>
        </p:sp>
        <p:cxnSp>
          <p:nvCxnSpPr>
            <p:cNvPr id="95" name="Straight Arrow Connector 94"/>
            <p:cNvCxnSpPr/>
            <p:nvPr/>
          </p:nvCxnSpPr>
          <p:spPr>
            <a:xfrm flipH="1">
              <a:off x="1562101" y="2100240"/>
              <a:ext cx="551068" cy="506496"/>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1879600" y="5205848"/>
              <a:ext cx="578632" cy="572652"/>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16" idx="4"/>
            </p:cNvCxnSpPr>
            <p:nvPr/>
          </p:nvCxnSpPr>
          <p:spPr>
            <a:xfrm>
              <a:off x="6588242" y="5205848"/>
              <a:ext cx="601098" cy="572652"/>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12" idx="6"/>
            </p:cNvCxnSpPr>
            <p:nvPr/>
          </p:nvCxnSpPr>
          <p:spPr>
            <a:xfrm>
              <a:off x="6999722" y="1998980"/>
              <a:ext cx="592346" cy="607756"/>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0" name="Arc 109"/>
            <p:cNvSpPr/>
            <p:nvPr/>
          </p:nvSpPr>
          <p:spPr>
            <a:xfrm rot="1463315">
              <a:off x="6637138" y="1099550"/>
              <a:ext cx="822960" cy="81704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5" name="Arc 34"/>
            <p:cNvSpPr/>
            <p:nvPr/>
          </p:nvSpPr>
          <p:spPr>
            <a:xfrm rot="13202972">
              <a:off x="1510275" y="4645736"/>
              <a:ext cx="822960" cy="817040"/>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6" name="Arc 35"/>
            <p:cNvSpPr/>
            <p:nvPr/>
          </p:nvSpPr>
          <p:spPr>
            <a:xfrm rot="5923941">
              <a:off x="6777859" y="4716468"/>
              <a:ext cx="822960" cy="81704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7" name="Rectangle 16"/>
            <p:cNvSpPr/>
            <p:nvPr/>
          </p:nvSpPr>
          <p:spPr>
            <a:xfrm>
              <a:off x="1045419" y="1352649"/>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1</a:t>
              </a:r>
              <a:endParaRPr lang="en-US" sz="2400" baseline="-25000" dirty="0">
                <a:solidFill>
                  <a:srgbClr val="008000"/>
                </a:solidFill>
              </a:endParaRPr>
            </a:p>
          </p:txBody>
        </p:sp>
        <p:sp>
          <p:nvSpPr>
            <p:cNvPr id="44" name="Rectangle 43"/>
            <p:cNvSpPr/>
            <p:nvPr/>
          </p:nvSpPr>
          <p:spPr>
            <a:xfrm>
              <a:off x="7620000" y="1371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2</a:t>
              </a:r>
              <a:endParaRPr lang="en-US" sz="2400" baseline="-25000" dirty="0">
                <a:solidFill>
                  <a:srgbClr val="008000"/>
                </a:solidFill>
              </a:endParaRPr>
            </a:p>
          </p:txBody>
        </p:sp>
        <p:sp>
          <p:nvSpPr>
            <p:cNvPr id="46" name="Rectangle 45"/>
            <p:cNvSpPr/>
            <p:nvPr/>
          </p:nvSpPr>
          <p:spPr>
            <a:xfrm>
              <a:off x="7696200" y="4800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4</a:t>
              </a:r>
              <a:endParaRPr lang="en-US" sz="2400" baseline="-25000" dirty="0">
                <a:solidFill>
                  <a:srgbClr val="008000"/>
                </a:solidFill>
              </a:endParaRPr>
            </a:p>
          </p:txBody>
        </p:sp>
        <p:sp>
          <p:nvSpPr>
            <p:cNvPr id="47" name="Rectangle 46"/>
            <p:cNvSpPr/>
            <p:nvPr/>
          </p:nvSpPr>
          <p:spPr>
            <a:xfrm>
              <a:off x="1143000" y="2500220"/>
              <a:ext cx="1069741" cy="615553"/>
            </a:xfrm>
            <a:prstGeom prst="rect">
              <a:avLst/>
            </a:prstGeom>
          </p:spPr>
          <p:txBody>
            <a:bodyPr wrap="none" lIns="0" tIns="0" rIns="0" bIns="0">
              <a:spAutoFit/>
            </a:bodyPr>
            <a:lstStyle/>
            <a:p>
              <a:r>
                <a:rPr lang="el-GR" sz="2400" dirty="0" smtClean="0">
                  <a:solidFill>
                    <a:srgbClr val="000000"/>
                  </a:solidFill>
                </a:rPr>
                <a:t>μ</a:t>
              </a:r>
              <a:r>
                <a:rPr lang="en-US" sz="2400" baseline="-25000" dirty="0" smtClean="0">
                  <a:solidFill>
                    <a:srgbClr val="000000"/>
                  </a:solidFill>
                </a:rPr>
                <a:t>1</a:t>
              </a:r>
              <a:r>
                <a:rPr lang="en-US" sz="2400" dirty="0" smtClean="0">
                  <a:solidFill>
                    <a:srgbClr val="000000"/>
                  </a:solidFill>
                </a:rPr>
                <a:t>=</a:t>
              </a:r>
              <a:r>
                <a:rPr lang="en-US" dirty="0" smtClean="0">
                  <a:solidFill>
                    <a:srgbClr val="000000"/>
                  </a:solidFill>
                </a:rPr>
                <a:t>1144.6</a:t>
              </a:r>
              <a:endParaRPr lang="en-US" baseline="-25000" dirty="0">
                <a:solidFill>
                  <a:srgbClr val="000000"/>
                </a:solidFill>
              </a:endParaRPr>
            </a:p>
            <a:p>
              <a:endParaRPr lang="en-US" sz="2400" baseline="-25000" dirty="0">
                <a:solidFill>
                  <a:srgbClr val="000000"/>
                </a:solidFill>
              </a:endParaRPr>
            </a:p>
          </p:txBody>
        </p:sp>
        <p:sp>
          <p:nvSpPr>
            <p:cNvPr id="50" name="Rectangle 49"/>
            <p:cNvSpPr/>
            <p:nvPr/>
          </p:nvSpPr>
          <p:spPr>
            <a:xfrm>
              <a:off x="7101019" y="2449576"/>
              <a:ext cx="982097"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2</a:t>
              </a:r>
              <a:r>
                <a:rPr lang="en-US" dirty="0" smtClean="0">
                  <a:solidFill>
                    <a:srgbClr val="000000"/>
                  </a:solidFill>
                </a:rPr>
                <a:t>=56.4</a:t>
              </a:r>
              <a:endParaRPr lang="en-US" baseline="-25000" dirty="0">
                <a:solidFill>
                  <a:srgbClr val="000000"/>
                </a:solidFill>
              </a:endParaRPr>
            </a:p>
          </p:txBody>
        </p:sp>
        <p:sp>
          <p:nvSpPr>
            <p:cNvPr id="51" name="Rectangle 50"/>
            <p:cNvSpPr/>
            <p:nvPr/>
          </p:nvSpPr>
          <p:spPr>
            <a:xfrm>
              <a:off x="7218321" y="5726372"/>
              <a:ext cx="982097"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4</a:t>
              </a:r>
              <a:r>
                <a:rPr lang="en-US" dirty="0" smtClean="0">
                  <a:solidFill>
                    <a:srgbClr val="000000"/>
                  </a:solidFill>
                </a:rPr>
                <a:t>=17.6</a:t>
              </a:r>
              <a:endParaRPr lang="en-US" dirty="0">
                <a:solidFill>
                  <a:srgbClr val="000000"/>
                </a:solidFill>
              </a:endParaRPr>
            </a:p>
          </p:txBody>
        </p:sp>
        <p:sp>
          <p:nvSpPr>
            <p:cNvPr id="53" name="Rectangle 52"/>
            <p:cNvSpPr/>
            <p:nvPr/>
          </p:nvSpPr>
          <p:spPr>
            <a:xfrm rot="16200000">
              <a:off x="1421670" y="3261596"/>
              <a:ext cx="1162373"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13</a:t>
              </a:r>
              <a:r>
                <a:rPr lang="en-US" sz="2400" dirty="0" smtClean="0">
                  <a:solidFill>
                    <a:schemeClr val="accent4">
                      <a:lumMod val="75000"/>
                    </a:schemeClr>
                  </a:solidFill>
                </a:rPr>
                <a:t>=</a:t>
              </a:r>
              <a:r>
                <a:rPr lang="en-US" sz="2000" dirty="0" smtClean="0">
                  <a:solidFill>
                    <a:schemeClr val="accent4">
                      <a:lumMod val="75000"/>
                    </a:schemeClr>
                  </a:solidFill>
                </a:rPr>
                <a:t>0.02</a:t>
              </a:r>
              <a:endParaRPr lang="en-US" sz="2000" dirty="0">
                <a:solidFill>
                  <a:schemeClr val="accent4">
                    <a:lumMod val="75000"/>
                  </a:schemeClr>
                </a:solidFill>
              </a:endParaRPr>
            </a:p>
          </p:txBody>
        </p:sp>
        <p:sp>
          <p:nvSpPr>
            <p:cNvPr id="54" name="Rectangle 53"/>
            <p:cNvSpPr/>
            <p:nvPr/>
          </p:nvSpPr>
          <p:spPr>
            <a:xfrm rot="5400000">
              <a:off x="2252066" y="3258337"/>
              <a:ext cx="1006831"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31</a:t>
              </a:r>
              <a:r>
                <a:rPr lang="en-US" sz="2000" dirty="0" smtClean="0">
                  <a:solidFill>
                    <a:schemeClr val="accent4">
                      <a:lumMod val="75000"/>
                    </a:schemeClr>
                  </a:solidFill>
                </a:rPr>
                <a:t>=2.2</a:t>
              </a:r>
              <a:endParaRPr lang="en-US" sz="2000" dirty="0">
                <a:solidFill>
                  <a:schemeClr val="accent4">
                    <a:lumMod val="75000"/>
                  </a:schemeClr>
                </a:solidFill>
              </a:endParaRPr>
            </a:p>
          </p:txBody>
        </p:sp>
        <p:sp>
          <p:nvSpPr>
            <p:cNvPr id="63" name="Rectangle 62"/>
            <p:cNvSpPr/>
            <p:nvPr/>
          </p:nvSpPr>
          <p:spPr>
            <a:xfrm rot="16200000">
              <a:off x="5809736" y="3151590"/>
              <a:ext cx="1136825"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24</a:t>
              </a:r>
              <a:r>
                <a:rPr lang="en-US" sz="2000" dirty="0" smtClean="0">
                  <a:solidFill>
                    <a:schemeClr val="accent4">
                      <a:lumMod val="75000"/>
                    </a:schemeClr>
                  </a:solidFill>
                </a:rPr>
                <a:t>=0.29</a:t>
              </a:r>
              <a:endParaRPr lang="en-US" sz="2000" dirty="0">
                <a:solidFill>
                  <a:schemeClr val="accent4">
                    <a:lumMod val="75000"/>
                  </a:schemeClr>
                </a:solidFill>
              </a:endParaRPr>
            </a:p>
          </p:txBody>
        </p:sp>
        <p:sp>
          <p:nvSpPr>
            <p:cNvPr id="66" name="Rectangle 65"/>
            <p:cNvSpPr/>
            <p:nvPr/>
          </p:nvSpPr>
          <p:spPr>
            <a:xfrm>
              <a:off x="4093238" y="1558499"/>
              <a:ext cx="1006831"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21</a:t>
              </a:r>
              <a:r>
                <a:rPr lang="en-US" sz="2000" dirty="0" smtClean="0">
                  <a:solidFill>
                    <a:schemeClr val="accent4">
                      <a:lumMod val="75000"/>
                    </a:schemeClr>
                  </a:solidFill>
                </a:rPr>
                <a:t>=5.5</a:t>
              </a:r>
              <a:endParaRPr lang="en-US" sz="2000" dirty="0">
                <a:solidFill>
                  <a:schemeClr val="accent4">
                    <a:lumMod val="75000"/>
                  </a:schemeClr>
                </a:solidFill>
              </a:endParaRPr>
            </a:p>
          </p:txBody>
        </p:sp>
      </p:grpSp>
      <p:grpSp>
        <p:nvGrpSpPr>
          <p:cNvPr id="39" name="Group 38"/>
          <p:cNvGrpSpPr/>
          <p:nvPr/>
        </p:nvGrpSpPr>
        <p:grpSpPr>
          <a:xfrm>
            <a:off x="57346" y="715674"/>
            <a:ext cx="829106" cy="4698195"/>
            <a:chOff x="588214" y="672224"/>
            <a:chExt cx="829106" cy="4698195"/>
          </a:xfrm>
        </p:grpSpPr>
        <p:pic>
          <p:nvPicPr>
            <p:cNvPr id="23" name="Picture 22" descr="Soil_profile_in_mature_forest.jpg"/>
            <p:cNvPicPr>
              <a:picLocks noChangeAspect="1"/>
            </p:cNvPicPr>
            <p:nvPr/>
          </p:nvPicPr>
          <p:blipFill rotWithShape="1">
            <a:blip r:embed="rId2">
              <a:extLst>
                <a:ext uri="{28A0092B-C50C-407E-A947-70E740481C1C}">
                  <a14:useLocalDpi xmlns:a14="http://schemas.microsoft.com/office/drawing/2010/main" val="0"/>
                </a:ext>
              </a:extLst>
            </a:blip>
            <a:srcRect l="35269" t="1541" r="55151" b="60291"/>
            <a:stretch/>
          </p:blipFill>
          <p:spPr>
            <a:xfrm>
              <a:off x="603504" y="1081883"/>
              <a:ext cx="813816" cy="4288536"/>
            </a:xfrm>
            <a:prstGeom prst="rect">
              <a:avLst/>
            </a:prstGeom>
          </p:spPr>
        </p:pic>
        <p:cxnSp>
          <p:nvCxnSpPr>
            <p:cNvPr id="72" name="Straight Connector 71"/>
            <p:cNvCxnSpPr/>
            <p:nvPr/>
          </p:nvCxnSpPr>
          <p:spPr>
            <a:xfrm>
              <a:off x="588214" y="3042970"/>
              <a:ext cx="803572" cy="24945"/>
            </a:xfrm>
            <a:prstGeom prst="line">
              <a:avLst/>
            </a:prstGeom>
            <a:ln w="57150" cap="flat">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88214" y="1644808"/>
              <a:ext cx="774571" cy="369332"/>
            </a:xfrm>
            <a:prstGeom prst="rect">
              <a:avLst/>
            </a:prstGeom>
            <a:solidFill>
              <a:schemeClr val="bg1">
                <a:alpha val="61000"/>
              </a:schemeClr>
            </a:solidFill>
          </p:spPr>
          <p:txBody>
            <a:bodyPr wrap="none" rtlCol="0">
              <a:spAutoFit/>
            </a:bodyPr>
            <a:lstStyle/>
            <a:p>
              <a:r>
                <a:rPr lang="en-US" b="1" dirty="0" smtClean="0">
                  <a:solidFill>
                    <a:srgbClr val="0000FF"/>
                  </a:solidFill>
                </a:rPr>
                <a:t>U</a:t>
              </a:r>
              <a:r>
                <a:rPr lang="en-US" dirty="0" smtClean="0">
                  <a:solidFill>
                    <a:srgbClr val="FF0000"/>
                  </a:solidFill>
                </a:rPr>
                <a:t>pper</a:t>
              </a:r>
              <a:endParaRPr lang="en-US" dirty="0">
                <a:solidFill>
                  <a:srgbClr val="FF0000"/>
                </a:solidFill>
              </a:endParaRPr>
            </a:p>
          </p:txBody>
        </p:sp>
        <p:sp>
          <p:nvSpPr>
            <p:cNvPr id="77" name="TextBox 76"/>
            <p:cNvSpPr txBox="1"/>
            <p:nvPr/>
          </p:nvSpPr>
          <p:spPr>
            <a:xfrm>
              <a:off x="655060" y="3947638"/>
              <a:ext cx="681159" cy="369332"/>
            </a:xfrm>
            <a:prstGeom prst="rect">
              <a:avLst/>
            </a:prstGeom>
            <a:solidFill>
              <a:schemeClr val="bg1">
                <a:alpha val="48000"/>
              </a:schemeClr>
            </a:solidFill>
          </p:spPr>
          <p:txBody>
            <a:bodyPr wrap="none" rtlCol="0">
              <a:spAutoFit/>
            </a:bodyPr>
            <a:lstStyle/>
            <a:p>
              <a:r>
                <a:rPr lang="en-US" b="1" dirty="0" smtClean="0">
                  <a:solidFill>
                    <a:srgbClr val="0000FF"/>
                  </a:solidFill>
                </a:rPr>
                <a:t>D</a:t>
              </a:r>
              <a:r>
                <a:rPr lang="en-US" dirty="0" smtClean="0">
                  <a:solidFill>
                    <a:srgbClr val="FF0000"/>
                  </a:solidFill>
                </a:rPr>
                <a:t>eep</a:t>
              </a:r>
              <a:endParaRPr lang="en-US" dirty="0">
                <a:solidFill>
                  <a:srgbClr val="FF0000"/>
                </a:solidFill>
              </a:endParaRPr>
            </a:p>
          </p:txBody>
        </p:sp>
        <p:sp>
          <p:nvSpPr>
            <p:cNvPr id="83" name="TextBox 82"/>
            <p:cNvSpPr txBox="1"/>
            <p:nvPr/>
          </p:nvSpPr>
          <p:spPr>
            <a:xfrm>
              <a:off x="737333" y="672224"/>
              <a:ext cx="518404" cy="369332"/>
            </a:xfrm>
            <a:prstGeom prst="rect">
              <a:avLst/>
            </a:prstGeom>
            <a:solidFill>
              <a:schemeClr val="bg1">
                <a:alpha val="48000"/>
              </a:schemeClr>
            </a:solidFill>
          </p:spPr>
          <p:txBody>
            <a:bodyPr wrap="none" rtlCol="0">
              <a:spAutoFit/>
            </a:bodyPr>
            <a:lstStyle/>
            <a:p>
              <a:r>
                <a:rPr lang="en-US" dirty="0" smtClean="0">
                  <a:solidFill>
                    <a:srgbClr val="FF0000"/>
                  </a:solidFill>
                </a:rPr>
                <a:t>Soil</a:t>
              </a:r>
              <a:endParaRPr lang="en-US" dirty="0">
                <a:solidFill>
                  <a:srgbClr val="FF0000"/>
                </a:solidFill>
              </a:endParaRPr>
            </a:p>
          </p:txBody>
        </p:sp>
      </p:grpSp>
      <p:sp>
        <p:nvSpPr>
          <p:cNvPr id="40" name="Rectangle 39"/>
          <p:cNvSpPr/>
          <p:nvPr/>
        </p:nvSpPr>
        <p:spPr>
          <a:xfrm>
            <a:off x="8205588" y="1157923"/>
            <a:ext cx="813816" cy="2068157"/>
          </a:xfrm>
          <a:prstGeom prst="rect">
            <a:avLst/>
          </a:prstGeom>
          <a:solidFill>
            <a:schemeClr val="accent3">
              <a:lumMod val="40000"/>
              <a:lumOff val="60000"/>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8095407" y="715150"/>
            <a:ext cx="1025153" cy="369332"/>
          </a:xfrm>
          <a:prstGeom prst="rect">
            <a:avLst/>
          </a:prstGeom>
          <a:solidFill>
            <a:schemeClr val="bg1">
              <a:alpha val="48000"/>
            </a:schemeClr>
          </a:solidFill>
        </p:spPr>
        <p:txBody>
          <a:bodyPr wrap="none" rtlCol="0">
            <a:spAutoFit/>
          </a:bodyPr>
          <a:lstStyle/>
          <a:p>
            <a:r>
              <a:rPr lang="en-US" dirty="0" smtClean="0">
                <a:solidFill>
                  <a:srgbClr val="FF0000"/>
                </a:solidFill>
              </a:rPr>
              <a:t>Sexuality</a:t>
            </a:r>
            <a:endParaRPr lang="en-US" dirty="0">
              <a:solidFill>
                <a:srgbClr val="FF0000"/>
              </a:solidFill>
            </a:endParaRPr>
          </a:p>
        </p:txBody>
      </p:sp>
      <p:sp>
        <p:nvSpPr>
          <p:cNvPr id="86" name="Rectangle 85"/>
          <p:cNvSpPr/>
          <p:nvPr/>
        </p:nvSpPr>
        <p:spPr>
          <a:xfrm>
            <a:off x="8205588" y="3226080"/>
            <a:ext cx="813816" cy="2068157"/>
          </a:xfrm>
          <a:prstGeom prst="rect">
            <a:avLst/>
          </a:prstGeom>
          <a:solidFill>
            <a:schemeClr val="accent3">
              <a:lumMod val="20000"/>
              <a:lumOff val="80000"/>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8296044" y="1691330"/>
            <a:ext cx="608753"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S</a:t>
            </a:r>
            <a:r>
              <a:rPr lang="en-US" dirty="0" smtClean="0">
                <a:solidFill>
                  <a:srgbClr val="FF0000"/>
                </a:solidFill>
              </a:rPr>
              <a:t>exual</a:t>
            </a:r>
            <a:endParaRPr lang="en-US" dirty="0">
              <a:solidFill>
                <a:srgbClr val="FF0000"/>
              </a:solidFill>
            </a:endParaRPr>
          </a:p>
        </p:txBody>
      </p:sp>
      <p:sp>
        <p:nvSpPr>
          <p:cNvPr id="88" name="TextBox 87"/>
          <p:cNvSpPr txBox="1"/>
          <p:nvPr/>
        </p:nvSpPr>
        <p:spPr>
          <a:xfrm>
            <a:off x="8252979" y="3973316"/>
            <a:ext cx="729805"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A</a:t>
            </a:r>
            <a:r>
              <a:rPr lang="en-US" dirty="0" smtClean="0">
                <a:solidFill>
                  <a:srgbClr val="FF0000"/>
                </a:solidFill>
              </a:rPr>
              <a:t>sexual</a:t>
            </a:r>
            <a:endParaRPr lang="en-US" dirty="0">
              <a:solidFill>
                <a:srgbClr val="FF0000"/>
              </a:solidFill>
            </a:endParaRPr>
          </a:p>
        </p:txBody>
      </p:sp>
      <p:sp>
        <p:nvSpPr>
          <p:cNvPr id="2" name="Rectangle 1"/>
          <p:cNvSpPr/>
          <p:nvPr/>
        </p:nvSpPr>
        <p:spPr>
          <a:xfrm>
            <a:off x="1638793" y="1110743"/>
            <a:ext cx="652643" cy="369332"/>
          </a:xfrm>
          <a:prstGeom prst="rect">
            <a:avLst/>
          </a:prstGeom>
        </p:spPr>
        <p:txBody>
          <a:bodyPr wrap="none">
            <a:spAutoFit/>
          </a:bodyPr>
          <a:lstStyle/>
          <a:p>
            <a:r>
              <a:rPr lang="en-US" dirty="0" smtClean="0">
                <a:solidFill>
                  <a:srgbClr val="008000"/>
                </a:solidFill>
              </a:rPr>
              <a:t>1148</a:t>
            </a:r>
            <a:endParaRPr lang="en-US" dirty="0"/>
          </a:p>
        </p:txBody>
      </p:sp>
      <p:sp>
        <p:nvSpPr>
          <p:cNvPr id="76" name="Rectangle 75"/>
          <p:cNvSpPr/>
          <p:nvPr/>
        </p:nvSpPr>
        <p:spPr>
          <a:xfrm>
            <a:off x="6784254" y="1066800"/>
            <a:ext cx="593920" cy="369332"/>
          </a:xfrm>
          <a:prstGeom prst="rect">
            <a:avLst/>
          </a:prstGeom>
        </p:spPr>
        <p:txBody>
          <a:bodyPr wrap="none">
            <a:spAutoFit/>
          </a:bodyPr>
          <a:lstStyle/>
          <a:p>
            <a:r>
              <a:rPr lang="en-US" dirty="0" smtClean="0">
                <a:solidFill>
                  <a:srgbClr val="008000"/>
                </a:solidFill>
              </a:rPr>
              <a:t>67.9</a:t>
            </a:r>
            <a:endParaRPr lang="en-US" dirty="0"/>
          </a:p>
        </p:txBody>
      </p:sp>
      <p:sp>
        <p:nvSpPr>
          <p:cNvPr id="78" name="Rectangle 77"/>
          <p:cNvSpPr/>
          <p:nvPr/>
        </p:nvSpPr>
        <p:spPr>
          <a:xfrm>
            <a:off x="6934200" y="4724400"/>
            <a:ext cx="593920" cy="369332"/>
          </a:xfrm>
          <a:prstGeom prst="rect">
            <a:avLst/>
          </a:prstGeom>
        </p:spPr>
        <p:txBody>
          <a:bodyPr wrap="none">
            <a:spAutoFit/>
          </a:bodyPr>
          <a:lstStyle/>
          <a:p>
            <a:r>
              <a:rPr lang="en-US" dirty="0" smtClean="0">
                <a:solidFill>
                  <a:srgbClr val="008000"/>
                </a:solidFill>
              </a:rPr>
              <a:t>22.6</a:t>
            </a:r>
            <a:endParaRPr lang="en-US" dirty="0"/>
          </a:p>
        </p:txBody>
      </p:sp>
      <p:sp>
        <p:nvSpPr>
          <p:cNvPr id="90" name="Rectangle 89"/>
          <p:cNvSpPr/>
          <p:nvPr/>
        </p:nvSpPr>
        <p:spPr>
          <a:xfrm rot="5400000">
            <a:off x="6578928" y="3042921"/>
            <a:ext cx="1136825"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42</a:t>
            </a:r>
            <a:r>
              <a:rPr lang="en-US" sz="2000" dirty="0" smtClean="0">
                <a:solidFill>
                  <a:schemeClr val="accent4">
                    <a:lumMod val="75000"/>
                  </a:schemeClr>
                </a:solidFill>
              </a:rPr>
              <a:t>=1.03</a:t>
            </a:r>
            <a:endParaRPr lang="en-US" sz="2000" dirty="0">
              <a:solidFill>
                <a:schemeClr val="accent4">
                  <a:lumMod val="75000"/>
                </a:schemeClr>
              </a:solidFill>
            </a:endParaRPr>
          </a:p>
        </p:txBody>
      </p:sp>
      <p:cxnSp>
        <p:nvCxnSpPr>
          <p:cNvPr id="56" name="Straight Arrow Connector 55"/>
          <p:cNvCxnSpPr>
            <a:stCxn id="8" idx="0"/>
            <a:endCxn id="12" idx="0"/>
          </p:cNvCxnSpPr>
          <p:nvPr/>
        </p:nvCxnSpPr>
        <p:spPr>
          <a:xfrm>
            <a:off x="2529819" y="1324410"/>
            <a:ext cx="4063593" cy="0"/>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4098408" y="894500"/>
            <a:ext cx="126681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21</a:t>
            </a:r>
            <a:r>
              <a:rPr lang="en-US" sz="2000" dirty="0" smtClean="0">
                <a:solidFill>
                  <a:schemeClr val="accent4">
                    <a:lumMod val="75000"/>
                  </a:schemeClr>
                </a:solidFill>
              </a:rPr>
              <a:t>=0.011</a:t>
            </a:r>
            <a:endParaRPr lang="en-US" sz="2000" dirty="0">
              <a:solidFill>
                <a:schemeClr val="accent4">
                  <a:lumMod val="75000"/>
                </a:schemeClr>
              </a:solidFill>
            </a:endParaRPr>
          </a:p>
        </p:txBody>
      </p:sp>
      <p:cxnSp>
        <p:nvCxnSpPr>
          <p:cNvPr id="61" name="Straight Arrow Connector 60"/>
          <p:cNvCxnSpPr/>
          <p:nvPr/>
        </p:nvCxnSpPr>
        <p:spPr>
          <a:xfrm>
            <a:off x="2667000" y="4953000"/>
            <a:ext cx="4063593" cy="0"/>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3838421" y="4467881"/>
            <a:ext cx="1136825"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34</a:t>
            </a:r>
            <a:r>
              <a:rPr lang="en-US" sz="2000" dirty="0" smtClean="0">
                <a:solidFill>
                  <a:schemeClr val="accent4">
                    <a:lumMod val="75000"/>
                  </a:schemeClr>
                </a:solidFill>
              </a:rPr>
              <a:t>=2.15</a:t>
            </a:r>
            <a:endParaRPr lang="en-US" sz="2000" dirty="0">
              <a:solidFill>
                <a:schemeClr val="accent4">
                  <a:lumMod val="75000"/>
                </a:schemeClr>
              </a:solidFill>
            </a:endParaRPr>
          </a:p>
        </p:txBody>
      </p:sp>
      <p:sp>
        <p:nvSpPr>
          <p:cNvPr id="59" name="Rectangle 58"/>
          <p:cNvSpPr>
            <a:spLocks noChangeArrowheads="1"/>
          </p:cNvSpPr>
          <p:nvPr/>
        </p:nvSpPr>
        <p:spPr bwMode="auto">
          <a:xfrm>
            <a:off x="9288833" y="1089559"/>
            <a:ext cx="4419600" cy="590930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endParaRPr lang="en-US" sz="1400" b="0" baseline="0" dirty="0" smtClean="0">
              <a:solidFill>
                <a:schemeClr val="folHlink"/>
              </a:solidFill>
              <a:latin typeface="Times" charset="0"/>
            </a:endParaRPr>
          </a:p>
          <a:p>
            <a:pPr eaLnBrk="0" hangingPunct="0">
              <a:buFont typeface="Symbol" charset="0"/>
              <a:buNone/>
            </a:pPr>
            <a:r>
              <a:rPr lang="en-US" sz="1400" b="0" dirty="0" smtClean="0">
                <a:solidFill>
                  <a:schemeClr val="folHlink"/>
                </a:solidFill>
                <a:latin typeface="Times" charset="0"/>
              </a:rPr>
              <a:t>This model includes 84 </a:t>
            </a:r>
            <a:r>
              <a:rPr lang="en-US" sz="1400" b="0" dirty="0" err="1" smtClean="0">
                <a:solidFill>
                  <a:schemeClr val="folHlink"/>
                </a:solidFill>
                <a:latin typeface="Times" charset="0"/>
              </a:rPr>
              <a:t>acariform</a:t>
            </a:r>
            <a:r>
              <a:rPr lang="en-US" sz="1400" b="0" dirty="0" smtClean="0">
                <a:solidFill>
                  <a:schemeClr val="folHlink"/>
                </a:solidFill>
                <a:latin typeface="Times" charset="0"/>
              </a:rPr>
              <a:t> taxa. Sampling </a:t>
            </a:r>
            <a:r>
              <a:rPr lang="en-US" sz="1400" dirty="0" smtClean="0">
                <a:solidFill>
                  <a:schemeClr val="folHlink"/>
                </a:solidFill>
                <a:latin typeface="Times" charset="0"/>
              </a:rPr>
              <a:t>effort here is only 0.2% of the observed diversity. </a:t>
            </a:r>
          </a:p>
          <a:p>
            <a:pPr eaLnBrk="0" hangingPunct="0">
              <a:buFont typeface="Symbol" charset="0"/>
              <a:buNone/>
            </a:pPr>
            <a:endParaRPr lang="en-US" sz="1400" dirty="0">
              <a:solidFill>
                <a:schemeClr val="folHlink"/>
              </a:solidFill>
              <a:latin typeface="Times" charset="0"/>
            </a:endParaRPr>
          </a:p>
          <a:p>
            <a:pPr eaLnBrk="0" hangingPunct="0">
              <a:buFont typeface="Symbol" charset="0"/>
              <a:buNone/>
            </a:pPr>
            <a:r>
              <a:rPr lang="en-US" sz="1400" dirty="0" smtClean="0">
                <a:solidFill>
                  <a:schemeClr val="folHlink"/>
                </a:solidFill>
                <a:latin typeface="Times" charset="0"/>
              </a:rPr>
              <a:t>Here </a:t>
            </a:r>
            <a:r>
              <a:rPr lang="en-US" sz="1400" b="0" dirty="0" smtClean="0">
                <a:solidFill>
                  <a:schemeClr val="folHlink"/>
                </a:solidFill>
                <a:latin typeface="Times" charset="0"/>
              </a:rPr>
              <a:t>s</a:t>
            </a:r>
            <a:r>
              <a:rPr lang="en-US" sz="1400" b="0" baseline="0" dirty="0" smtClean="0">
                <a:solidFill>
                  <a:schemeClr val="folHlink"/>
                </a:solidFill>
                <a:latin typeface="Times" charset="0"/>
              </a:rPr>
              <a:t>exual lineages living in upper soil </a:t>
            </a:r>
            <a:r>
              <a:rPr lang="en-US" sz="1400" b="0" baseline="0" dirty="0" err="1" smtClean="0">
                <a:solidFill>
                  <a:schemeClr val="folHlink"/>
                </a:solidFill>
                <a:latin typeface="Times" charset="0"/>
              </a:rPr>
              <a:t>speciate</a:t>
            </a:r>
            <a:r>
              <a:rPr lang="en-US" sz="1400" b="0" dirty="0" smtClean="0">
                <a:solidFill>
                  <a:schemeClr val="folHlink"/>
                </a:solidFill>
                <a:latin typeface="Times" charset="0"/>
              </a:rPr>
              <a:t> faster (on the order of magnitude) than other groups. This is a biodiversity hotspot </a:t>
            </a:r>
            <a:r>
              <a:rPr lang="en-US" sz="1400" dirty="0" smtClean="0">
                <a:solidFill>
                  <a:schemeClr val="folHlink"/>
                </a:solidFill>
                <a:latin typeface="Times" charset="0"/>
              </a:rPr>
              <a:t>for</a:t>
            </a:r>
            <a:r>
              <a:rPr lang="en-US" sz="1400" b="0" dirty="0" smtClean="0">
                <a:solidFill>
                  <a:schemeClr val="folHlink"/>
                </a:solidFill>
                <a:latin typeface="Times" charset="0"/>
              </a:rPr>
              <a:t> </a:t>
            </a:r>
            <a:r>
              <a:rPr lang="en-US" sz="1400" b="0" dirty="0" err="1" smtClean="0">
                <a:solidFill>
                  <a:schemeClr val="folHlink"/>
                </a:solidFill>
                <a:latin typeface="Times" charset="0"/>
              </a:rPr>
              <a:t>acariform</a:t>
            </a:r>
            <a:r>
              <a:rPr lang="en-US" sz="1400" b="0" dirty="0" smtClean="0">
                <a:solidFill>
                  <a:schemeClr val="folHlink"/>
                </a:solidFill>
                <a:latin typeface="Times" charset="0"/>
              </a:rPr>
              <a:t> mites. </a:t>
            </a:r>
            <a:r>
              <a:rPr lang="en-US" sz="1400" baseline="0" dirty="0" smtClean="0">
                <a:solidFill>
                  <a:schemeClr val="folHlink"/>
                </a:solidFill>
                <a:latin typeface="Times" charset="0"/>
              </a:rPr>
              <a:t>However,</a:t>
            </a:r>
            <a:r>
              <a:rPr lang="en-US" sz="1400" dirty="0" smtClean="0">
                <a:solidFill>
                  <a:schemeClr val="folHlink"/>
                </a:solidFill>
                <a:latin typeface="Times" charset="0"/>
              </a:rPr>
              <a:t> this group also go extinct faster. </a:t>
            </a:r>
          </a:p>
          <a:p>
            <a:pPr eaLnBrk="0" hangingPunct="0">
              <a:buFont typeface="Symbol" charset="0"/>
              <a:buNone/>
            </a:pPr>
            <a:endParaRPr lang="en-US" sz="1400" b="0" baseline="0" dirty="0" smtClean="0">
              <a:solidFill>
                <a:schemeClr val="folHlink"/>
              </a:solidFill>
              <a:latin typeface="Times" charset="0"/>
            </a:endParaRPr>
          </a:p>
          <a:p>
            <a:pPr eaLnBrk="0" hangingPunct="0">
              <a:buFont typeface="Symbol" charset="0"/>
              <a:buNone/>
            </a:pPr>
            <a:r>
              <a:rPr lang="en-US" sz="1400" b="0" baseline="0" dirty="0" smtClean="0">
                <a:solidFill>
                  <a:schemeClr val="folHlink"/>
                </a:solidFill>
                <a:latin typeface="Times" charset="0"/>
              </a:rPr>
              <a:t>Sexual lineages living in deep</a:t>
            </a:r>
            <a:r>
              <a:rPr lang="en-US" sz="1400" b="0" dirty="0" smtClean="0">
                <a:solidFill>
                  <a:schemeClr val="folHlink"/>
                </a:solidFill>
                <a:latin typeface="Times" charset="0"/>
              </a:rPr>
              <a:t> soil do not have any tangible speciation rates. This state seems transitory: it has nearly the same chances to either go back to the upper soil or became asexual</a:t>
            </a:r>
          </a:p>
          <a:p>
            <a:pPr eaLnBrk="0" hangingPunct="0">
              <a:buFont typeface="Symbol" charset="0"/>
              <a:buNone/>
            </a:pPr>
            <a:endParaRPr lang="en-US" sz="1400" dirty="0">
              <a:solidFill>
                <a:schemeClr val="folHlink"/>
              </a:solidFill>
              <a:latin typeface="Times" charset="0"/>
            </a:endParaRPr>
          </a:p>
          <a:p>
            <a:pPr eaLnBrk="0" hangingPunct="0">
              <a:buFont typeface="Symbol" charset="0"/>
              <a:buNone/>
            </a:pPr>
            <a:r>
              <a:rPr lang="en-US" sz="1400" b="0" dirty="0" smtClean="0">
                <a:solidFill>
                  <a:schemeClr val="folHlink"/>
                </a:solidFill>
                <a:latin typeface="Times" charset="0"/>
              </a:rPr>
              <a:t>This pattern is consistent with our </a:t>
            </a:r>
            <a:r>
              <a:rPr lang="en-US" sz="1400" b="0" i="1" dirty="0" smtClean="0">
                <a:solidFill>
                  <a:schemeClr val="folHlink"/>
                </a:solidFill>
                <a:latin typeface="Times" charset="0"/>
              </a:rPr>
              <a:t>a priori </a:t>
            </a:r>
            <a:r>
              <a:rPr lang="en-US" sz="1400" b="0" dirty="0" smtClean="0">
                <a:solidFill>
                  <a:schemeClr val="folHlink"/>
                </a:solidFill>
                <a:latin typeface="Times" charset="0"/>
              </a:rPr>
              <a:t>hypothesis</a:t>
            </a:r>
            <a:r>
              <a:rPr lang="en-US" sz="1400" dirty="0" smtClean="0">
                <a:solidFill>
                  <a:schemeClr val="folHlink"/>
                </a:solidFill>
                <a:latin typeface="Times" charset="0"/>
              </a:rPr>
              <a:t>. </a:t>
            </a:r>
          </a:p>
          <a:p>
            <a:pPr eaLnBrk="0" hangingPunct="0">
              <a:buFont typeface="Symbol" charset="0"/>
              <a:buNone/>
            </a:pPr>
            <a:endParaRPr lang="en-US" sz="1400" b="0" dirty="0">
              <a:solidFill>
                <a:schemeClr val="folHlink"/>
              </a:solidFill>
              <a:latin typeface="Times" charset="0"/>
            </a:endParaRPr>
          </a:p>
          <a:p>
            <a:pPr eaLnBrk="0" hangingPunct="0">
              <a:buFont typeface="Symbol" charset="0"/>
              <a:buNone/>
            </a:pPr>
            <a:r>
              <a:rPr lang="en-US" sz="1400" dirty="0" smtClean="0">
                <a:solidFill>
                  <a:schemeClr val="folHlink"/>
                </a:solidFill>
                <a:latin typeface="Times" charset="0"/>
              </a:rPr>
              <a:t>However, in contrast to our expectations, UPPER soil asexual mites were inferred to have higher speciation rates. They also appear to have diversification rates [=speciation minus extinction] twice as high in comparison of Deep soil asexual mites. </a:t>
            </a:r>
            <a:endParaRPr lang="en-US" sz="1400" dirty="0">
              <a:solidFill>
                <a:schemeClr val="folHlink"/>
              </a:solidFill>
              <a:latin typeface="Times" charset="0"/>
            </a:endParaRPr>
          </a:p>
          <a:p>
            <a:pPr eaLnBrk="0" hangingPunct="0">
              <a:buFont typeface="Symbol" charset="0"/>
              <a:buNone/>
            </a:pPr>
            <a:endParaRPr lang="en-US" sz="1400" b="0" dirty="0" smtClean="0">
              <a:solidFill>
                <a:schemeClr val="folHlink"/>
              </a:solidFill>
              <a:latin typeface="Times" charset="0"/>
            </a:endParaRPr>
          </a:p>
          <a:p>
            <a:pPr eaLnBrk="0" hangingPunct="0">
              <a:buFont typeface="Symbol" charset="0"/>
              <a:buNone/>
            </a:pPr>
            <a:r>
              <a:rPr lang="en-US" sz="1400" dirty="0">
                <a:solidFill>
                  <a:schemeClr val="folHlink"/>
                </a:solidFill>
                <a:latin typeface="Times" charset="0"/>
              </a:rPr>
              <a:t>O</a:t>
            </a:r>
            <a:r>
              <a:rPr lang="en-US" sz="1400" dirty="0" smtClean="0">
                <a:solidFill>
                  <a:schemeClr val="folHlink"/>
                </a:solidFill>
                <a:latin typeface="Times" charset="0"/>
              </a:rPr>
              <a:t>ne portion of our model supports our hypothesis but the other is not. </a:t>
            </a:r>
            <a:r>
              <a:rPr lang="en-US" sz="1400" dirty="0">
                <a:solidFill>
                  <a:schemeClr val="folHlink"/>
                </a:solidFill>
                <a:latin typeface="Times" charset="0"/>
              </a:rPr>
              <a:t> </a:t>
            </a:r>
            <a:r>
              <a:rPr lang="en-US" sz="1400" dirty="0" smtClean="0">
                <a:solidFill>
                  <a:schemeClr val="folHlink"/>
                </a:solidFill>
                <a:latin typeface="Times" charset="0"/>
              </a:rPr>
              <a:t>Let’s check if these </a:t>
            </a:r>
            <a:r>
              <a:rPr lang="en-US" sz="1400" dirty="0" err="1" smtClean="0">
                <a:solidFill>
                  <a:schemeClr val="folHlink"/>
                </a:solidFill>
                <a:latin typeface="Times" charset="0"/>
              </a:rPr>
              <a:t>submodels</a:t>
            </a:r>
            <a:r>
              <a:rPr lang="en-US" sz="1400" dirty="0" smtClean="0">
                <a:solidFill>
                  <a:schemeClr val="folHlink"/>
                </a:solidFill>
                <a:latin typeface="Times" charset="0"/>
              </a:rPr>
              <a:t> are significant.</a:t>
            </a:r>
            <a:endParaRPr lang="en-US" sz="1400" b="0" dirty="0" smtClean="0">
              <a:solidFill>
                <a:schemeClr val="folHlink"/>
              </a:solidFill>
              <a:latin typeface="Times" charset="0"/>
            </a:endParaRPr>
          </a:p>
          <a:p>
            <a:pPr eaLnBrk="0" hangingPunct="0">
              <a:buFont typeface="Symbol" charset="0"/>
              <a:buNone/>
            </a:pPr>
            <a:endParaRPr lang="en-US" sz="1400" baseline="0" dirty="0">
              <a:solidFill>
                <a:schemeClr val="folHlink"/>
              </a:solidFill>
              <a:latin typeface="Times" charset="0"/>
            </a:endParaRPr>
          </a:p>
          <a:p>
            <a:pPr eaLnBrk="0" hangingPunct="0">
              <a:buFont typeface="Symbol" charset="0"/>
              <a:buNone/>
            </a:pPr>
            <a:endParaRPr lang="en-US" sz="1400" b="0" baseline="0" dirty="0">
              <a:solidFill>
                <a:schemeClr val="folHlink"/>
              </a:solidFill>
              <a:latin typeface="Times" charset="0"/>
            </a:endParaRPr>
          </a:p>
        </p:txBody>
      </p:sp>
      <p:sp>
        <p:nvSpPr>
          <p:cNvPr id="5" name="Rectangle 4"/>
          <p:cNvSpPr/>
          <p:nvPr/>
        </p:nvSpPr>
        <p:spPr>
          <a:xfrm>
            <a:off x="5931320" y="6575829"/>
            <a:ext cx="3193600" cy="261610"/>
          </a:xfrm>
          <a:prstGeom prst="rect">
            <a:avLst/>
          </a:prstGeom>
        </p:spPr>
        <p:txBody>
          <a:bodyPr wrap="square">
            <a:spAutoFit/>
          </a:bodyPr>
          <a:lstStyle/>
          <a:p>
            <a:r>
              <a:rPr lang="en-US" sz="1100" dirty="0">
                <a:solidFill>
                  <a:schemeClr val="bg1">
                    <a:lumMod val="65000"/>
                  </a:schemeClr>
                </a:solidFill>
              </a:rPr>
              <a:t>n=84, sampling 0.20</a:t>
            </a:r>
            <a:r>
              <a:rPr lang="en-US" sz="1100" dirty="0" smtClean="0">
                <a:solidFill>
                  <a:schemeClr val="bg1">
                    <a:lumMod val="65000"/>
                  </a:schemeClr>
                </a:solidFill>
              </a:rPr>
              <a:t>%</a:t>
            </a:r>
            <a:r>
              <a:rPr lang="en-US" sz="1100" dirty="0" smtClean="0">
                <a:solidFill>
                  <a:schemeClr val="bg1">
                    <a:lumMod val="50000"/>
                  </a:schemeClr>
                </a:solidFill>
              </a:rPr>
              <a:t>, root </a:t>
            </a:r>
            <a:r>
              <a:rPr lang="en-US" sz="1100" dirty="0">
                <a:solidFill>
                  <a:schemeClr val="bg1">
                    <a:lumMod val="50000"/>
                  </a:schemeClr>
                </a:solidFill>
              </a:rPr>
              <a:t>given, </a:t>
            </a:r>
            <a:r>
              <a:rPr lang="en-US" sz="1100" b="1" dirty="0">
                <a:solidFill>
                  <a:srgbClr val="000000"/>
                </a:solidFill>
              </a:rPr>
              <a:t>p=6.965e-</a:t>
            </a:r>
            <a:r>
              <a:rPr lang="en-US" sz="1100" b="1" dirty="0" smtClean="0">
                <a:solidFill>
                  <a:srgbClr val="000000"/>
                </a:solidFill>
              </a:rPr>
              <a:t>08***</a:t>
            </a:r>
            <a:endParaRPr lang="en-US" sz="1100" b="1" dirty="0">
              <a:solidFill>
                <a:srgbClr val="000000"/>
              </a:solidFill>
            </a:endParaRPr>
          </a:p>
        </p:txBody>
      </p:sp>
    </p:spTree>
    <p:extLst>
      <p:ext uri="{BB962C8B-B14F-4D97-AF65-F5344CB8AC3E}">
        <p14:creationId xmlns:p14="http://schemas.microsoft.com/office/powerpoint/2010/main" val="20982380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a:xfrm>
            <a:off x="-105062" y="-167804"/>
            <a:ext cx="9874593" cy="892552"/>
          </a:xfrm>
          <a:prstGeom prst="rect">
            <a:avLst/>
          </a:prstGeom>
        </p:spPr>
        <p:txBody>
          <a:bodyPr wrap="square">
            <a:spAutoFit/>
          </a:bodyPr>
          <a:lstStyle/>
          <a:p>
            <a:pPr algn="ctr"/>
            <a:r>
              <a:rPr lang="en-US" sz="3200" b="1" dirty="0" smtClean="0"/>
              <a:t>Does deep soil affect sexuality or asexuality?</a:t>
            </a:r>
          </a:p>
          <a:p>
            <a:pPr algn="ctr"/>
            <a:r>
              <a:rPr lang="en-US" sz="2000" b="1" dirty="0" smtClean="0">
                <a:solidFill>
                  <a:srgbClr val="7F7F7F"/>
                </a:solidFill>
              </a:rPr>
              <a:t>(are SM1 and 2 </a:t>
            </a:r>
            <a:r>
              <a:rPr lang="en-US" sz="2000" b="1" dirty="0" err="1" smtClean="0">
                <a:solidFill>
                  <a:srgbClr val="7F7F7F"/>
                </a:solidFill>
              </a:rPr>
              <a:t>submodels</a:t>
            </a:r>
            <a:r>
              <a:rPr lang="en-US" sz="2000" b="1" dirty="0" smtClean="0">
                <a:solidFill>
                  <a:srgbClr val="7F7F7F"/>
                </a:solidFill>
              </a:rPr>
              <a:t> significant?)</a:t>
            </a:r>
            <a:endParaRPr lang="en-US" sz="2000" dirty="0">
              <a:solidFill>
                <a:srgbClr val="7F7F7F"/>
              </a:solidFill>
            </a:endParaRPr>
          </a:p>
        </p:txBody>
      </p:sp>
      <p:grpSp>
        <p:nvGrpSpPr>
          <p:cNvPr id="19" name="Group 18"/>
          <p:cNvGrpSpPr/>
          <p:nvPr/>
        </p:nvGrpSpPr>
        <p:grpSpPr>
          <a:xfrm>
            <a:off x="1050589" y="836460"/>
            <a:ext cx="7154999" cy="5088487"/>
            <a:chOff x="1045419" y="1099550"/>
            <a:chExt cx="7154999" cy="5088487"/>
          </a:xfrm>
        </p:grpSpPr>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8" name="Connector 7"/>
            <p:cNvSpPr/>
            <p:nvPr/>
          </p:nvSpPr>
          <p:spPr>
            <a:xfrm>
              <a:off x="2113169"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Connector 11"/>
            <p:cNvSpPr/>
            <p:nvPr/>
          </p:nvSpPr>
          <p:spPr>
            <a:xfrm>
              <a:off x="6176762"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Connector 13"/>
            <p:cNvSpPr/>
            <p:nvPr/>
          </p:nvSpPr>
          <p:spPr>
            <a:xfrm>
              <a:off x="2113169"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Connector 15"/>
            <p:cNvSpPr/>
            <p:nvPr/>
          </p:nvSpPr>
          <p:spPr>
            <a:xfrm>
              <a:off x="6176762"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Arrow Connector 5"/>
            <p:cNvCxnSpPr>
              <a:stCxn id="8" idx="3"/>
              <a:endCxn id="14" idx="1"/>
            </p:cNvCxnSpPr>
            <p:nvPr/>
          </p:nvCxnSpPr>
          <p:spPr>
            <a:xfrm>
              <a:off x="2233689" y="2289940"/>
              <a:ext cx="0" cy="2213468"/>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0"/>
              <a:endCxn id="8" idx="4"/>
            </p:cNvCxnSpPr>
            <p:nvPr/>
          </p:nvCxnSpPr>
          <p:spPr>
            <a:xfrm flipV="1">
              <a:off x="2524649" y="2410460"/>
              <a:ext cx="0" cy="1972428"/>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2" idx="4"/>
            </p:cNvCxnSpPr>
            <p:nvPr/>
          </p:nvCxnSpPr>
          <p:spPr>
            <a:xfrm flipH="1">
              <a:off x="6573624" y="2410460"/>
              <a:ext cx="14618" cy="2007988"/>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7"/>
              <a:endCxn id="12" idx="5"/>
            </p:cNvCxnSpPr>
            <p:nvPr/>
          </p:nvCxnSpPr>
          <p:spPr>
            <a:xfrm flipV="1">
              <a:off x="6879202" y="2289940"/>
              <a:ext cx="0" cy="221346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2" idx="2"/>
              <a:endCxn id="8" idx="6"/>
            </p:cNvCxnSpPr>
            <p:nvPr/>
          </p:nvCxnSpPr>
          <p:spPr>
            <a:xfrm flipH="1">
              <a:off x="2936129" y="1998980"/>
              <a:ext cx="3240633" cy="0"/>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2188134" y="1814314"/>
              <a:ext cx="695811" cy="369332"/>
            </a:xfrm>
            <a:prstGeom prst="rect">
              <a:avLst/>
            </a:prstGeom>
            <a:noFill/>
          </p:spPr>
          <p:txBody>
            <a:bodyPr wrap="none" rtlCol="0">
              <a:spAutoFit/>
            </a:bodyPr>
            <a:lstStyle/>
            <a:p>
              <a:r>
                <a:rPr lang="en-US" dirty="0" smtClean="0">
                  <a:solidFill>
                    <a:srgbClr val="0000FF"/>
                  </a:solidFill>
                </a:rPr>
                <a:t>US(1)</a:t>
              </a:r>
              <a:endParaRPr lang="en-US" dirty="0">
                <a:solidFill>
                  <a:srgbClr val="0000FF"/>
                </a:solidFill>
              </a:endParaRPr>
            </a:p>
          </p:txBody>
        </p:sp>
        <p:sp>
          <p:nvSpPr>
            <p:cNvPr id="80" name="TextBox 79"/>
            <p:cNvSpPr txBox="1"/>
            <p:nvPr/>
          </p:nvSpPr>
          <p:spPr>
            <a:xfrm>
              <a:off x="6258064" y="1814314"/>
              <a:ext cx="723312" cy="369332"/>
            </a:xfrm>
            <a:prstGeom prst="rect">
              <a:avLst/>
            </a:prstGeom>
            <a:noFill/>
          </p:spPr>
          <p:txBody>
            <a:bodyPr wrap="none" rtlCol="0">
              <a:spAutoFit/>
            </a:bodyPr>
            <a:lstStyle/>
            <a:p>
              <a:r>
                <a:rPr lang="en-US" dirty="0" smtClean="0">
                  <a:solidFill>
                    <a:srgbClr val="0000FF"/>
                  </a:solidFill>
                </a:rPr>
                <a:t>UA(2)</a:t>
              </a:r>
              <a:endParaRPr lang="en-US" dirty="0">
                <a:solidFill>
                  <a:srgbClr val="0000FF"/>
                </a:solidFill>
              </a:endParaRPr>
            </a:p>
          </p:txBody>
        </p:sp>
        <p:sp>
          <p:nvSpPr>
            <p:cNvPr id="81" name="TextBox 80"/>
            <p:cNvSpPr txBox="1"/>
            <p:nvPr/>
          </p:nvSpPr>
          <p:spPr>
            <a:xfrm>
              <a:off x="2217622" y="4614530"/>
              <a:ext cx="689725" cy="369332"/>
            </a:xfrm>
            <a:prstGeom prst="rect">
              <a:avLst/>
            </a:prstGeom>
            <a:noFill/>
          </p:spPr>
          <p:txBody>
            <a:bodyPr wrap="none" rtlCol="0">
              <a:spAutoFit/>
            </a:bodyPr>
            <a:lstStyle/>
            <a:p>
              <a:r>
                <a:rPr lang="en-US" dirty="0" smtClean="0">
                  <a:solidFill>
                    <a:srgbClr val="0000FF"/>
                  </a:solidFill>
                </a:rPr>
                <a:t>DS(3)</a:t>
              </a:r>
              <a:endParaRPr lang="en-US" dirty="0">
                <a:solidFill>
                  <a:srgbClr val="0000FF"/>
                </a:solidFill>
              </a:endParaRPr>
            </a:p>
          </p:txBody>
        </p:sp>
        <p:sp>
          <p:nvSpPr>
            <p:cNvPr id="82" name="TextBox 81"/>
            <p:cNvSpPr txBox="1"/>
            <p:nvPr/>
          </p:nvSpPr>
          <p:spPr>
            <a:xfrm>
              <a:off x="6282496" y="4609702"/>
              <a:ext cx="717226" cy="369332"/>
            </a:xfrm>
            <a:prstGeom prst="rect">
              <a:avLst/>
            </a:prstGeom>
            <a:noFill/>
          </p:spPr>
          <p:txBody>
            <a:bodyPr wrap="none" rtlCol="0">
              <a:spAutoFit/>
            </a:bodyPr>
            <a:lstStyle/>
            <a:p>
              <a:r>
                <a:rPr lang="en-US" dirty="0" smtClean="0">
                  <a:solidFill>
                    <a:srgbClr val="0000FF"/>
                  </a:solidFill>
                </a:rPr>
                <a:t>DA(4)</a:t>
              </a:r>
              <a:endParaRPr lang="en-US" dirty="0">
                <a:solidFill>
                  <a:srgbClr val="0000FF"/>
                </a:solidFill>
              </a:endParaRPr>
            </a:p>
          </p:txBody>
        </p:sp>
        <p:sp>
          <p:nvSpPr>
            <p:cNvPr id="93" name="Arc 92"/>
            <p:cNvSpPr/>
            <p:nvPr/>
          </p:nvSpPr>
          <p:spPr>
            <a:xfrm rot="17206630">
              <a:off x="1587796" y="1178126"/>
              <a:ext cx="822960" cy="817040"/>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endParaRPr lang="en-US"/>
            </a:p>
          </p:txBody>
        </p:sp>
        <p:cxnSp>
          <p:nvCxnSpPr>
            <p:cNvPr id="95" name="Straight Arrow Connector 94"/>
            <p:cNvCxnSpPr/>
            <p:nvPr/>
          </p:nvCxnSpPr>
          <p:spPr>
            <a:xfrm flipH="1">
              <a:off x="1562101" y="2100240"/>
              <a:ext cx="551068" cy="506496"/>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1879600" y="5205848"/>
              <a:ext cx="578632" cy="572652"/>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16" idx="4"/>
            </p:cNvCxnSpPr>
            <p:nvPr/>
          </p:nvCxnSpPr>
          <p:spPr>
            <a:xfrm>
              <a:off x="6588242" y="5205848"/>
              <a:ext cx="601098" cy="572652"/>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12" idx="6"/>
            </p:cNvCxnSpPr>
            <p:nvPr/>
          </p:nvCxnSpPr>
          <p:spPr>
            <a:xfrm>
              <a:off x="6999722" y="1998980"/>
              <a:ext cx="592346" cy="607756"/>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0" name="Arc 109"/>
            <p:cNvSpPr/>
            <p:nvPr/>
          </p:nvSpPr>
          <p:spPr>
            <a:xfrm rot="1463315">
              <a:off x="6637138" y="1099550"/>
              <a:ext cx="822960" cy="81704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5" name="Arc 34"/>
            <p:cNvSpPr/>
            <p:nvPr/>
          </p:nvSpPr>
          <p:spPr>
            <a:xfrm rot="13202972">
              <a:off x="1510275" y="4645736"/>
              <a:ext cx="822960" cy="817040"/>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6" name="Arc 35"/>
            <p:cNvSpPr/>
            <p:nvPr/>
          </p:nvSpPr>
          <p:spPr>
            <a:xfrm rot="5923941">
              <a:off x="6777859" y="4716468"/>
              <a:ext cx="822960" cy="81704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7" name="Rectangle 16"/>
            <p:cNvSpPr/>
            <p:nvPr/>
          </p:nvSpPr>
          <p:spPr>
            <a:xfrm>
              <a:off x="1045419" y="1352649"/>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1</a:t>
              </a:r>
              <a:endParaRPr lang="en-US" sz="2400" baseline="-25000" dirty="0">
                <a:solidFill>
                  <a:srgbClr val="008000"/>
                </a:solidFill>
              </a:endParaRPr>
            </a:p>
          </p:txBody>
        </p:sp>
        <p:sp>
          <p:nvSpPr>
            <p:cNvPr id="44" name="Rectangle 43"/>
            <p:cNvSpPr/>
            <p:nvPr/>
          </p:nvSpPr>
          <p:spPr>
            <a:xfrm>
              <a:off x="7620000" y="1371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2</a:t>
              </a:r>
              <a:endParaRPr lang="en-US" sz="2400" baseline="-25000" dirty="0">
                <a:solidFill>
                  <a:srgbClr val="008000"/>
                </a:solidFill>
              </a:endParaRPr>
            </a:p>
          </p:txBody>
        </p:sp>
        <p:sp>
          <p:nvSpPr>
            <p:cNvPr id="46" name="Rectangle 45"/>
            <p:cNvSpPr/>
            <p:nvPr/>
          </p:nvSpPr>
          <p:spPr>
            <a:xfrm>
              <a:off x="7696200" y="4800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4</a:t>
              </a:r>
              <a:endParaRPr lang="en-US" sz="2400" baseline="-25000" dirty="0">
                <a:solidFill>
                  <a:srgbClr val="008000"/>
                </a:solidFill>
              </a:endParaRPr>
            </a:p>
          </p:txBody>
        </p:sp>
        <p:sp>
          <p:nvSpPr>
            <p:cNvPr id="47" name="Rectangle 46"/>
            <p:cNvSpPr/>
            <p:nvPr/>
          </p:nvSpPr>
          <p:spPr>
            <a:xfrm>
              <a:off x="1143000" y="2500220"/>
              <a:ext cx="1069741" cy="615553"/>
            </a:xfrm>
            <a:prstGeom prst="rect">
              <a:avLst/>
            </a:prstGeom>
          </p:spPr>
          <p:txBody>
            <a:bodyPr wrap="none" lIns="0" tIns="0" rIns="0" bIns="0">
              <a:spAutoFit/>
            </a:bodyPr>
            <a:lstStyle/>
            <a:p>
              <a:r>
                <a:rPr lang="el-GR" sz="2400" dirty="0" smtClean="0">
                  <a:solidFill>
                    <a:srgbClr val="000000"/>
                  </a:solidFill>
                </a:rPr>
                <a:t>μ</a:t>
              </a:r>
              <a:r>
                <a:rPr lang="en-US" sz="2400" baseline="-25000" dirty="0" smtClean="0">
                  <a:solidFill>
                    <a:srgbClr val="000000"/>
                  </a:solidFill>
                </a:rPr>
                <a:t>1</a:t>
              </a:r>
              <a:r>
                <a:rPr lang="en-US" sz="2400" dirty="0" smtClean="0">
                  <a:solidFill>
                    <a:srgbClr val="000000"/>
                  </a:solidFill>
                </a:rPr>
                <a:t>=</a:t>
              </a:r>
              <a:r>
                <a:rPr lang="en-US" dirty="0" smtClean="0">
                  <a:solidFill>
                    <a:srgbClr val="000000"/>
                  </a:solidFill>
                </a:rPr>
                <a:t>1144.6</a:t>
              </a:r>
              <a:endParaRPr lang="en-US" baseline="-25000" dirty="0">
                <a:solidFill>
                  <a:srgbClr val="000000"/>
                </a:solidFill>
              </a:endParaRPr>
            </a:p>
            <a:p>
              <a:endParaRPr lang="en-US" sz="2400" baseline="-25000" dirty="0">
                <a:solidFill>
                  <a:srgbClr val="000000"/>
                </a:solidFill>
              </a:endParaRPr>
            </a:p>
          </p:txBody>
        </p:sp>
        <p:sp>
          <p:nvSpPr>
            <p:cNvPr id="50" name="Rectangle 49"/>
            <p:cNvSpPr/>
            <p:nvPr/>
          </p:nvSpPr>
          <p:spPr>
            <a:xfrm>
              <a:off x="7101019" y="2449576"/>
              <a:ext cx="982097"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2</a:t>
              </a:r>
              <a:r>
                <a:rPr lang="en-US" dirty="0" smtClean="0">
                  <a:solidFill>
                    <a:srgbClr val="000000"/>
                  </a:solidFill>
                </a:rPr>
                <a:t>=56.4</a:t>
              </a:r>
              <a:endParaRPr lang="en-US" baseline="-25000" dirty="0">
                <a:solidFill>
                  <a:srgbClr val="000000"/>
                </a:solidFill>
              </a:endParaRPr>
            </a:p>
          </p:txBody>
        </p:sp>
        <p:sp>
          <p:nvSpPr>
            <p:cNvPr id="51" name="Rectangle 50"/>
            <p:cNvSpPr/>
            <p:nvPr/>
          </p:nvSpPr>
          <p:spPr>
            <a:xfrm>
              <a:off x="7218321" y="5726372"/>
              <a:ext cx="982097"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4</a:t>
              </a:r>
              <a:r>
                <a:rPr lang="en-US" dirty="0" smtClean="0">
                  <a:solidFill>
                    <a:srgbClr val="000000"/>
                  </a:solidFill>
                </a:rPr>
                <a:t>=17.6</a:t>
              </a:r>
              <a:endParaRPr lang="en-US" dirty="0">
                <a:solidFill>
                  <a:srgbClr val="000000"/>
                </a:solidFill>
              </a:endParaRPr>
            </a:p>
          </p:txBody>
        </p:sp>
        <p:sp>
          <p:nvSpPr>
            <p:cNvPr id="53" name="Rectangle 52"/>
            <p:cNvSpPr/>
            <p:nvPr/>
          </p:nvSpPr>
          <p:spPr>
            <a:xfrm rot="16200000">
              <a:off x="1421670" y="3261596"/>
              <a:ext cx="1162373"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13</a:t>
              </a:r>
              <a:r>
                <a:rPr lang="en-US" sz="2400" dirty="0" smtClean="0">
                  <a:solidFill>
                    <a:schemeClr val="accent4">
                      <a:lumMod val="75000"/>
                    </a:schemeClr>
                  </a:solidFill>
                </a:rPr>
                <a:t>=</a:t>
              </a:r>
              <a:r>
                <a:rPr lang="en-US" sz="2000" dirty="0" smtClean="0">
                  <a:solidFill>
                    <a:schemeClr val="accent4">
                      <a:lumMod val="75000"/>
                    </a:schemeClr>
                  </a:solidFill>
                </a:rPr>
                <a:t>0.02</a:t>
              </a:r>
              <a:endParaRPr lang="en-US" sz="2000" dirty="0">
                <a:solidFill>
                  <a:schemeClr val="accent4">
                    <a:lumMod val="75000"/>
                  </a:schemeClr>
                </a:solidFill>
              </a:endParaRPr>
            </a:p>
          </p:txBody>
        </p:sp>
        <p:sp>
          <p:nvSpPr>
            <p:cNvPr id="54" name="Rectangle 53"/>
            <p:cNvSpPr/>
            <p:nvPr/>
          </p:nvSpPr>
          <p:spPr>
            <a:xfrm rot="5400000">
              <a:off x="2252066" y="3258337"/>
              <a:ext cx="1006831"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31</a:t>
              </a:r>
              <a:r>
                <a:rPr lang="en-US" sz="2000" dirty="0" smtClean="0">
                  <a:solidFill>
                    <a:schemeClr val="accent4">
                      <a:lumMod val="75000"/>
                    </a:schemeClr>
                  </a:solidFill>
                </a:rPr>
                <a:t>=2.2</a:t>
              </a:r>
              <a:endParaRPr lang="en-US" sz="2000" dirty="0">
                <a:solidFill>
                  <a:schemeClr val="accent4">
                    <a:lumMod val="75000"/>
                  </a:schemeClr>
                </a:solidFill>
              </a:endParaRPr>
            </a:p>
          </p:txBody>
        </p:sp>
        <p:sp>
          <p:nvSpPr>
            <p:cNvPr id="63" name="Rectangle 62"/>
            <p:cNvSpPr/>
            <p:nvPr/>
          </p:nvSpPr>
          <p:spPr>
            <a:xfrm rot="16200000">
              <a:off x="5809736" y="3151590"/>
              <a:ext cx="1136825"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24</a:t>
              </a:r>
              <a:r>
                <a:rPr lang="en-US" sz="2000" dirty="0" smtClean="0">
                  <a:solidFill>
                    <a:schemeClr val="accent4">
                      <a:lumMod val="75000"/>
                    </a:schemeClr>
                  </a:solidFill>
                </a:rPr>
                <a:t>=0.29</a:t>
              </a:r>
              <a:endParaRPr lang="en-US" sz="2000" dirty="0">
                <a:solidFill>
                  <a:schemeClr val="accent4">
                    <a:lumMod val="75000"/>
                  </a:schemeClr>
                </a:solidFill>
              </a:endParaRPr>
            </a:p>
          </p:txBody>
        </p:sp>
        <p:sp>
          <p:nvSpPr>
            <p:cNvPr id="66" name="Rectangle 65"/>
            <p:cNvSpPr/>
            <p:nvPr/>
          </p:nvSpPr>
          <p:spPr>
            <a:xfrm>
              <a:off x="4093238" y="1558499"/>
              <a:ext cx="1006831"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21</a:t>
              </a:r>
              <a:r>
                <a:rPr lang="en-US" sz="2000" dirty="0" smtClean="0">
                  <a:solidFill>
                    <a:schemeClr val="accent4">
                      <a:lumMod val="75000"/>
                    </a:schemeClr>
                  </a:solidFill>
                </a:rPr>
                <a:t>=5.5</a:t>
              </a:r>
              <a:endParaRPr lang="en-US" sz="2000" dirty="0">
                <a:solidFill>
                  <a:schemeClr val="accent4">
                    <a:lumMod val="75000"/>
                  </a:schemeClr>
                </a:solidFill>
              </a:endParaRPr>
            </a:p>
          </p:txBody>
        </p:sp>
        <p:sp>
          <p:nvSpPr>
            <p:cNvPr id="70" name="Rectangle 69"/>
            <p:cNvSpPr/>
            <p:nvPr/>
          </p:nvSpPr>
          <p:spPr>
            <a:xfrm>
              <a:off x="1061630" y="491129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3</a:t>
              </a:r>
              <a:endParaRPr lang="en-US" sz="2400" baseline="-25000" dirty="0">
                <a:solidFill>
                  <a:srgbClr val="008000"/>
                </a:solidFill>
              </a:endParaRPr>
            </a:p>
          </p:txBody>
        </p:sp>
        <p:sp>
          <p:nvSpPr>
            <p:cNvPr id="71" name="Rectangle 70"/>
            <p:cNvSpPr/>
            <p:nvPr/>
          </p:nvSpPr>
          <p:spPr>
            <a:xfrm>
              <a:off x="1290230" y="5444690"/>
              <a:ext cx="273212" cy="615553"/>
            </a:xfrm>
            <a:prstGeom prst="rect">
              <a:avLst/>
            </a:prstGeom>
          </p:spPr>
          <p:txBody>
            <a:bodyPr wrap="none" lIns="0" tIns="0" rIns="0" bIns="0">
              <a:spAutoFit/>
            </a:bodyPr>
            <a:lstStyle/>
            <a:p>
              <a:r>
                <a:rPr lang="el-GR" sz="2400" dirty="0" smtClean="0">
                  <a:solidFill>
                    <a:srgbClr val="000000"/>
                  </a:solidFill>
                </a:rPr>
                <a:t>μ</a:t>
              </a:r>
              <a:r>
                <a:rPr lang="en-US" sz="2400" baseline="-25000" dirty="0" smtClean="0">
                  <a:solidFill>
                    <a:srgbClr val="000000"/>
                  </a:solidFill>
                </a:rPr>
                <a:t>3</a:t>
              </a:r>
              <a:endParaRPr lang="en-US" baseline="-25000" dirty="0">
                <a:solidFill>
                  <a:srgbClr val="000000"/>
                </a:solidFill>
              </a:endParaRPr>
            </a:p>
            <a:p>
              <a:endParaRPr lang="en-US" sz="2400" baseline="-25000" dirty="0">
                <a:solidFill>
                  <a:srgbClr val="000000"/>
                </a:solidFill>
              </a:endParaRPr>
            </a:p>
          </p:txBody>
        </p:sp>
      </p:grpSp>
      <p:grpSp>
        <p:nvGrpSpPr>
          <p:cNvPr id="39" name="Group 38"/>
          <p:cNvGrpSpPr/>
          <p:nvPr/>
        </p:nvGrpSpPr>
        <p:grpSpPr>
          <a:xfrm>
            <a:off x="57346" y="715674"/>
            <a:ext cx="829106" cy="4698195"/>
            <a:chOff x="588214" y="672224"/>
            <a:chExt cx="829106" cy="4698195"/>
          </a:xfrm>
        </p:grpSpPr>
        <p:pic>
          <p:nvPicPr>
            <p:cNvPr id="23" name="Picture 22" descr="Soil_profile_in_mature_forest.jpg"/>
            <p:cNvPicPr>
              <a:picLocks noChangeAspect="1"/>
            </p:cNvPicPr>
            <p:nvPr/>
          </p:nvPicPr>
          <p:blipFill rotWithShape="1">
            <a:blip r:embed="rId2">
              <a:extLst>
                <a:ext uri="{28A0092B-C50C-407E-A947-70E740481C1C}">
                  <a14:useLocalDpi xmlns:a14="http://schemas.microsoft.com/office/drawing/2010/main" val="0"/>
                </a:ext>
              </a:extLst>
            </a:blip>
            <a:srcRect l="35269" t="1541" r="55151" b="60291"/>
            <a:stretch/>
          </p:blipFill>
          <p:spPr>
            <a:xfrm>
              <a:off x="603504" y="1081883"/>
              <a:ext cx="813816" cy="4288536"/>
            </a:xfrm>
            <a:prstGeom prst="rect">
              <a:avLst/>
            </a:prstGeom>
          </p:spPr>
        </p:pic>
        <p:cxnSp>
          <p:nvCxnSpPr>
            <p:cNvPr id="72" name="Straight Connector 71"/>
            <p:cNvCxnSpPr/>
            <p:nvPr/>
          </p:nvCxnSpPr>
          <p:spPr>
            <a:xfrm>
              <a:off x="588214" y="3042970"/>
              <a:ext cx="803572" cy="24945"/>
            </a:xfrm>
            <a:prstGeom prst="line">
              <a:avLst/>
            </a:prstGeom>
            <a:ln w="57150" cap="flat">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88214" y="1644808"/>
              <a:ext cx="774571" cy="369332"/>
            </a:xfrm>
            <a:prstGeom prst="rect">
              <a:avLst/>
            </a:prstGeom>
            <a:solidFill>
              <a:schemeClr val="bg1">
                <a:alpha val="61000"/>
              </a:schemeClr>
            </a:solidFill>
          </p:spPr>
          <p:txBody>
            <a:bodyPr wrap="none" rtlCol="0">
              <a:spAutoFit/>
            </a:bodyPr>
            <a:lstStyle/>
            <a:p>
              <a:r>
                <a:rPr lang="en-US" b="1" dirty="0" smtClean="0">
                  <a:solidFill>
                    <a:srgbClr val="0000FF"/>
                  </a:solidFill>
                </a:rPr>
                <a:t>U</a:t>
              </a:r>
              <a:r>
                <a:rPr lang="en-US" dirty="0" smtClean="0">
                  <a:solidFill>
                    <a:srgbClr val="FF0000"/>
                  </a:solidFill>
                </a:rPr>
                <a:t>pper</a:t>
              </a:r>
              <a:endParaRPr lang="en-US" dirty="0">
                <a:solidFill>
                  <a:srgbClr val="FF0000"/>
                </a:solidFill>
              </a:endParaRPr>
            </a:p>
          </p:txBody>
        </p:sp>
        <p:sp>
          <p:nvSpPr>
            <p:cNvPr id="77" name="TextBox 76"/>
            <p:cNvSpPr txBox="1"/>
            <p:nvPr/>
          </p:nvSpPr>
          <p:spPr>
            <a:xfrm>
              <a:off x="655060" y="3947638"/>
              <a:ext cx="681159" cy="369332"/>
            </a:xfrm>
            <a:prstGeom prst="rect">
              <a:avLst/>
            </a:prstGeom>
            <a:solidFill>
              <a:schemeClr val="bg1">
                <a:alpha val="48000"/>
              </a:schemeClr>
            </a:solidFill>
          </p:spPr>
          <p:txBody>
            <a:bodyPr wrap="none" rtlCol="0">
              <a:spAutoFit/>
            </a:bodyPr>
            <a:lstStyle/>
            <a:p>
              <a:r>
                <a:rPr lang="en-US" b="1" dirty="0" smtClean="0">
                  <a:solidFill>
                    <a:srgbClr val="0000FF"/>
                  </a:solidFill>
                </a:rPr>
                <a:t>D</a:t>
              </a:r>
              <a:r>
                <a:rPr lang="en-US" dirty="0" smtClean="0">
                  <a:solidFill>
                    <a:srgbClr val="FF0000"/>
                  </a:solidFill>
                </a:rPr>
                <a:t>eep</a:t>
              </a:r>
              <a:endParaRPr lang="en-US" dirty="0">
                <a:solidFill>
                  <a:srgbClr val="FF0000"/>
                </a:solidFill>
              </a:endParaRPr>
            </a:p>
          </p:txBody>
        </p:sp>
        <p:sp>
          <p:nvSpPr>
            <p:cNvPr id="83" name="TextBox 82"/>
            <p:cNvSpPr txBox="1"/>
            <p:nvPr/>
          </p:nvSpPr>
          <p:spPr>
            <a:xfrm>
              <a:off x="737333" y="672224"/>
              <a:ext cx="518404" cy="369332"/>
            </a:xfrm>
            <a:prstGeom prst="rect">
              <a:avLst/>
            </a:prstGeom>
            <a:solidFill>
              <a:schemeClr val="bg1">
                <a:alpha val="48000"/>
              </a:schemeClr>
            </a:solidFill>
          </p:spPr>
          <p:txBody>
            <a:bodyPr wrap="none" rtlCol="0">
              <a:spAutoFit/>
            </a:bodyPr>
            <a:lstStyle/>
            <a:p>
              <a:r>
                <a:rPr lang="en-US" dirty="0" smtClean="0">
                  <a:solidFill>
                    <a:srgbClr val="FF0000"/>
                  </a:solidFill>
                </a:rPr>
                <a:t>Soil</a:t>
              </a:r>
              <a:endParaRPr lang="en-US" dirty="0">
                <a:solidFill>
                  <a:srgbClr val="FF0000"/>
                </a:solidFill>
              </a:endParaRPr>
            </a:p>
          </p:txBody>
        </p:sp>
      </p:grpSp>
      <p:sp>
        <p:nvSpPr>
          <p:cNvPr id="40" name="Rectangle 39"/>
          <p:cNvSpPr/>
          <p:nvPr/>
        </p:nvSpPr>
        <p:spPr>
          <a:xfrm>
            <a:off x="8205588" y="1157923"/>
            <a:ext cx="813816" cy="2068157"/>
          </a:xfrm>
          <a:prstGeom prst="rect">
            <a:avLst/>
          </a:prstGeom>
          <a:solidFill>
            <a:schemeClr val="accent3">
              <a:lumMod val="40000"/>
              <a:lumOff val="60000"/>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8095407" y="715150"/>
            <a:ext cx="1025153" cy="369332"/>
          </a:xfrm>
          <a:prstGeom prst="rect">
            <a:avLst/>
          </a:prstGeom>
          <a:solidFill>
            <a:schemeClr val="bg1">
              <a:alpha val="48000"/>
            </a:schemeClr>
          </a:solidFill>
        </p:spPr>
        <p:txBody>
          <a:bodyPr wrap="none" rtlCol="0">
            <a:spAutoFit/>
          </a:bodyPr>
          <a:lstStyle/>
          <a:p>
            <a:r>
              <a:rPr lang="en-US" dirty="0" smtClean="0">
                <a:solidFill>
                  <a:srgbClr val="FF0000"/>
                </a:solidFill>
              </a:rPr>
              <a:t>Sexuality</a:t>
            </a:r>
            <a:endParaRPr lang="en-US" dirty="0">
              <a:solidFill>
                <a:srgbClr val="FF0000"/>
              </a:solidFill>
            </a:endParaRPr>
          </a:p>
        </p:txBody>
      </p:sp>
      <p:sp>
        <p:nvSpPr>
          <p:cNvPr id="86" name="Rectangle 85"/>
          <p:cNvSpPr/>
          <p:nvPr/>
        </p:nvSpPr>
        <p:spPr>
          <a:xfrm>
            <a:off x="8205588" y="3226080"/>
            <a:ext cx="813816" cy="2068157"/>
          </a:xfrm>
          <a:prstGeom prst="rect">
            <a:avLst/>
          </a:prstGeom>
          <a:solidFill>
            <a:schemeClr val="accent3">
              <a:lumMod val="20000"/>
              <a:lumOff val="80000"/>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8296044" y="1691330"/>
            <a:ext cx="608753"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S</a:t>
            </a:r>
            <a:r>
              <a:rPr lang="en-US" dirty="0" smtClean="0">
                <a:solidFill>
                  <a:srgbClr val="FF0000"/>
                </a:solidFill>
              </a:rPr>
              <a:t>exual</a:t>
            </a:r>
            <a:endParaRPr lang="en-US" dirty="0">
              <a:solidFill>
                <a:srgbClr val="FF0000"/>
              </a:solidFill>
            </a:endParaRPr>
          </a:p>
        </p:txBody>
      </p:sp>
      <p:sp>
        <p:nvSpPr>
          <p:cNvPr id="88" name="TextBox 87"/>
          <p:cNvSpPr txBox="1"/>
          <p:nvPr/>
        </p:nvSpPr>
        <p:spPr>
          <a:xfrm>
            <a:off x="8252979" y="3973316"/>
            <a:ext cx="729805"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A</a:t>
            </a:r>
            <a:r>
              <a:rPr lang="en-US" dirty="0" smtClean="0">
                <a:solidFill>
                  <a:srgbClr val="FF0000"/>
                </a:solidFill>
              </a:rPr>
              <a:t>sexual</a:t>
            </a:r>
            <a:endParaRPr lang="en-US" dirty="0">
              <a:solidFill>
                <a:srgbClr val="FF0000"/>
              </a:solidFill>
            </a:endParaRPr>
          </a:p>
        </p:txBody>
      </p:sp>
      <p:sp>
        <p:nvSpPr>
          <p:cNvPr id="2" name="Rectangle 1"/>
          <p:cNvSpPr/>
          <p:nvPr/>
        </p:nvSpPr>
        <p:spPr>
          <a:xfrm>
            <a:off x="1638793" y="1110743"/>
            <a:ext cx="652643" cy="369332"/>
          </a:xfrm>
          <a:prstGeom prst="rect">
            <a:avLst/>
          </a:prstGeom>
        </p:spPr>
        <p:txBody>
          <a:bodyPr wrap="none">
            <a:spAutoFit/>
          </a:bodyPr>
          <a:lstStyle/>
          <a:p>
            <a:r>
              <a:rPr lang="en-US" dirty="0" smtClean="0">
                <a:solidFill>
                  <a:srgbClr val="008000"/>
                </a:solidFill>
              </a:rPr>
              <a:t>1148</a:t>
            </a:r>
            <a:endParaRPr lang="en-US" dirty="0"/>
          </a:p>
        </p:txBody>
      </p:sp>
      <p:sp>
        <p:nvSpPr>
          <p:cNvPr id="76" name="Rectangle 75"/>
          <p:cNvSpPr/>
          <p:nvPr/>
        </p:nvSpPr>
        <p:spPr>
          <a:xfrm>
            <a:off x="6784254" y="1066800"/>
            <a:ext cx="593920" cy="369332"/>
          </a:xfrm>
          <a:prstGeom prst="rect">
            <a:avLst/>
          </a:prstGeom>
        </p:spPr>
        <p:txBody>
          <a:bodyPr wrap="none">
            <a:spAutoFit/>
          </a:bodyPr>
          <a:lstStyle/>
          <a:p>
            <a:r>
              <a:rPr lang="en-US" dirty="0" smtClean="0">
                <a:solidFill>
                  <a:srgbClr val="008000"/>
                </a:solidFill>
              </a:rPr>
              <a:t>67.9</a:t>
            </a:r>
            <a:endParaRPr lang="en-US" dirty="0"/>
          </a:p>
        </p:txBody>
      </p:sp>
      <p:sp>
        <p:nvSpPr>
          <p:cNvPr id="78" name="Rectangle 77"/>
          <p:cNvSpPr/>
          <p:nvPr/>
        </p:nvSpPr>
        <p:spPr>
          <a:xfrm>
            <a:off x="6934200" y="4724400"/>
            <a:ext cx="593920" cy="369332"/>
          </a:xfrm>
          <a:prstGeom prst="rect">
            <a:avLst/>
          </a:prstGeom>
        </p:spPr>
        <p:txBody>
          <a:bodyPr wrap="none">
            <a:spAutoFit/>
          </a:bodyPr>
          <a:lstStyle/>
          <a:p>
            <a:r>
              <a:rPr lang="en-US" dirty="0" smtClean="0">
                <a:solidFill>
                  <a:srgbClr val="008000"/>
                </a:solidFill>
              </a:rPr>
              <a:t>22.6</a:t>
            </a:r>
            <a:endParaRPr lang="en-US" dirty="0"/>
          </a:p>
        </p:txBody>
      </p:sp>
      <p:sp>
        <p:nvSpPr>
          <p:cNvPr id="90" name="Rectangle 89"/>
          <p:cNvSpPr/>
          <p:nvPr/>
        </p:nvSpPr>
        <p:spPr>
          <a:xfrm rot="5400000">
            <a:off x="6578928" y="3042921"/>
            <a:ext cx="1136825"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42</a:t>
            </a:r>
            <a:r>
              <a:rPr lang="en-US" sz="2000" dirty="0" smtClean="0">
                <a:solidFill>
                  <a:schemeClr val="accent4">
                    <a:lumMod val="75000"/>
                  </a:schemeClr>
                </a:solidFill>
              </a:rPr>
              <a:t>=1.03</a:t>
            </a:r>
            <a:endParaRPr lang="en-US" sz="2000" dirty="0">
              <a:solidFill>
                <a:schemeClr val="accent4">
                  <a:lumMod val="75000"/>
                </a:schemeClr>
              </a:solidFill>
            </a:endParaRPr>
          </a:p>
        </p:txBody>
      </p:sp>
      <p:cxnSp>
        <p:nvCxnSpPr>
          <p:cNvPr id="56" name="Straight Arrow Connector 55"/>
          <p:cNvCxnSpPr>
            <a:stCxn id="8" idx="0"/>
            <a:endCxn id="12" idx="0"/>
          </p:cNvCxnSpPr>
          <p:nvPr/>
        </p:nvCxnSpPr>
        <p:spPr>
          <a:xfrm>
            <a:off x="2529819" y="1324410"/>
            <a:ext cx="4063593" cy="0"/>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4098408" y="894500"/>
            <a:ext cx="126681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12</a:t>
            </a:r>
            <a:r>
              <a:rPr lang="en-US" sz="2000" dirty="0" smtClean="0">
                <a:solidFill>
                  <a:schemeClr val="accent4">
                    <a:lumMod val="75000"/>
                  </a:schemeClr>
                </a:solidFill>
              </a:rPr>
              <a:t>=0.011</a:t>
            </a:r>
            <a:endParaRPr lang="en-US" sz="2000" dirty="0">
              <a:solidFill>
                <a:schemeClr val="accent4">
                  <a:lumMod val="75000"/>
                </a:schemeClr>
              </a:solidFill>
            </a:endParaRPr>
          </a:p>
        </p:txBody>
      </p:sp>
      <p:cxnSp>
        <p:nvCxnSpPr>
          <p:cNvPr id="61" name="Straight Arrow Connector 60"/>
          <p:cNvCxnSpPr/>
          <p:nvPr/>
        </p:nvCxnSpPr>
        <p:spPr>
          <a:xfrm>
            <a:off x="2667000" y="4953000"/>
            <a:ext cx="4063593" cy="0"/>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3838421" y="4467881"/>
            <a:ext cx="1136825"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34</a:t>
            </a:r>
            <a:r>
              <a:rPr lang="en-US" sz="2000" dirty="0" smtClean="0">
                <a:solidFill>
                  <a:schemeClr val="accent4">
                    <a:lumMod val="75000"/>
                  </a:schemeClr>
                </a:solidFill>
              </a:rPr>
              <a:t>=2.15</a:t>
            </a:r>
            <a:endParaRPr lang="en-US" sz="2000" dirty="0">
              <a:solidFill>
                <a:schemeClr val="accent4">
                  <a:lumMod val="75000"/>
                </a:schemeClr>
              </a:solidFill>
            </a:endParaRPr>
          </a:p>
        </p:txBody>
      </p:sp>
      <p:sp>
        <p:nvSpPr>
          <p:cNvPr id="3" name="Rectangle 2"/>
          <p:cNvSpPr/>
          <p:nvPr/>
        </p:nvSpPr>
        <p:spPr>
          <a:xfrm>
            <a:off x="1037341" y="715673"/>
            <a:ext cx="2260404" cy="5209273"/>
          </a:xfrm>
          <a:prstGeom prst="rect">
            <a:avLst/>
          </a:prstGeom>
          <a:noFill/>
          <a:ln w="28575"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292888" y="6242447"/>
            <a:ext cx="3891942" cy="338554"/>
          </a:xfrm>
          <a:prstGeom prst="rect">
            <a:avLst/>
          </a:prstGeom>
        </p:spPr>
        <p:txBody>
          <a:bodyPr wrap="square">
            <a:spAutoFit/>
          </a:bodyPr>
          <a:lstStyle/>
          <a:p>
            <a:r>
              <a:rPr lang="en-US" sz="1600" dirty="0" smtClean="0">
                <a:solidFill>
                  <a:schemeClr val="bg1">
                    <a:lumMod val="50000"/>
                  </a:schemeClr>
                </a:solidFill>
              </a:rPr>
              <a:t>rates for 1 and 3 vary, all other rates same</a:t>
            </a:r>
            <a:endParaRPr lang="en-US" sz="1600" dirty="0">
              <a:solidFill>
                <a:schemeClr val="bg1">
                  <a:lumMod val="50000"/>
                </a:schemeClr>
              </a:solidFill>
            </a:endParaRPr>
          </a:p>
        </p:txBody>
      </p:sp>
      <p:sp>
        <p:nvSpPr>
          <p:cNvPr id="68" name="Rectangle 67"/>
          <p:cNvSpPr/>
          <p:nvPr/>
        </p:nvSpPr>
        <p:spPr>
          <a:xfrm>
            <a:off x="5791200" y="708497"/>
            <a:ext cx="2354122" cy="5216450"/>
          </a:xfrm>
          <a:prstGeom prst="rect">
            <a:avLst/>
          </a:prstGeom>
          <a:noFill/>
          <a:ln w="28575"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724869" y="5942925"/>
            <a:ext cx="3276445" cy="369332"/>
          </a:xfrm>
          <a:prstGeom prst="rect">
            <a:avLst/>
          </a:prstGeom>
          <a:noFill/>
        </p:spPr>
        <p:txBody>
          <a:bodyPr wrap="none" rtlCol="0">
            <a:spAutoFit/>
          </a:bodyPr>
          <a:lstStyle/>
          <a:p>
            <a:r>
              <a:rPr lang="en-US" dirty="0" smtClean="0">
                <a:solidFill>
                  <a:srgbClr val="0000FF"/>
                </a:solidFill>
              </a:rPr>
              <a:t>Deep </a:t>
            </a:r>
            <a:r>
              <a:rPr lang="en-US" dirty="0">
                <a:solidFill>
                  <a:srgbClr val="0000FF"/>
                </a:solidFill>
              </a:rPr>
              <a:t>soil </a:t>
            </a:r>
            <a:r>
              <a:rPr lang="en-US" dirty="0" smtClean="0">
                <a:solidFill>
                  <a:srgbClr val="0000FF"/>
                </a:solidFill>
              </a:rPr>
              <a:t>≠ sexuality (p</a:t>
            </a:r>
            <a:r>
              <a:rPr lang="en-US" dirty="0">
                <a:solidFill>
                  <a:srgbClr val="0000FF"/>
                </a:solidFill>
              </a:rPr>
              <a:t>=</a:t>
            </a:r>
            <a:r>
              <a:rPr lang="en-US" dirty="0" smtClean="0">
                <a:solidFill>
                  <a:srgbClr val="0000FF"/>
                </a:solidFill>
              </a:rPr>
              <a:t>0.004**)</a:t>
            </a:r>
            <a:endParaRPr lang="en-US" dirty="0">
              <a:solidFill>
                <a:srgbClr val="0000FF"/>
              </a:solidFill>
            </a:endParaRPr>
          </a:p>
        </p:txBody>
      </p:sp>
      <p:sp>
        <p:nvSpPr>
          <p:cNvPr id="74" name="TextBox 73"/>
          <p:cNvSpPr txBox="1"/>
          <p:nvPr/>
        </p:nvSpPr>
        <p:spPr>
          <a:xfrm>
            <a:off x="5054269" y="5944591"/>
            <a:ext cx="3919462" cy="369332"/>
          </a:xfrm>
          <a:prstGeom prst="rect">
            <a:avLst/>
          </a:prstGeom>
          <a:noFill/>
        </p:spPr>
        <p:txBody>
          <a:bodyPr wrap="none" rtlCol="0">
            <a:spAutoFit/>
          </a:bodyPr>
          <a:lstStyle/>
          <a:p>
            <a:r>
              <a:rPr lang="en-US" dirty="0" smtClean="0">
                <a:solidFill>
                  <a:srgbClr val="0000FF"/>
                </a:solidFill>
              </a:rPr>
              <a:t>Deep soil = asexuality (p=</a:t>
            </a:r>
            <a:r>
              <a:rPr lang="en-US" dirty="0">
                <a:solidFill>
                  <a:srgbClr val="0000FF"/>
                </a:solidFill>
              </a:rPr>
              <a:t>3.415e-</a:t>
            </a:r>
            <a:r>
              <a:rPr lang="en-US" dirty="0" smtClean="0">
                <a:solidFill>
                  <a:srgbClr val="0000FF"/>
                </a:solidFill>
              </a:rPr>
              <a:t>09***)</a:t>
            </a:r>
            <a:endParaRPr lang="en-US" dirty="0">
              <a:solidFill>
                <a:srgbClr val="0000FF"/>
              </a:solidFill>
            </a:endParaRPr>
          </a:p>
        </p:txBody>
      </p:sp>
      <p:sp>
        <p:nvSpPr>
          <p:cNvPr id="84" name="TextBox 83"/>
          <p:cNvSpPr txBox="1"/>
          <p:nvPr/>
        </p:nvSpPr>
        <p:spPr>
          <a:xfrm>
            <a:off x="1037341" y="766872"/>
            <a:ext cx="605079" cy="369332"/>
          </a:xfrm>
          <a:prstGeom prst="rect">
            <a:avLst/>
          </a:prstGeom>
          <a:solidFill>
            <a:schemeClr val="bg1">
              <a:alpha val="48000"/>
            </a:schemeClr>
          </a:solidFill>
        </p:spPr>
        <p:txBody>
          <a:bodyPr wrap="none" rtlCol="0">
            <a:spAutoFit/>
          </a:bodyPr>
          <a:lstStyle/>
          <a:p>
            <a:r>
              <a:rPr lang="en-US" dirty="0" smtClean="0">
                <a:solidFill>
                  <a:srgbClr val="FF0000"/>
                </a:solidFill>
              </a:rPr>
              <a:t>SM1</a:t>
            </a:r>
            <a:endParaRPr lang="en-US" dirty="0">
              <a:solidFill>
                <a:srgbClr val="FF0000"/>
              </a:solidFill>
            </a:endParaRPr>
          </a:p>
        </p:txBody>
      </p:sp>
      <p:sp>
        <p:nvSpPr>
          <p:cNvPr id="89" name="TextBox 88"/>
          <p:cNvSpPr txBox="1"/>
          <p:nvPr/>
        </p:nvSpPr>
        <p:spPr>
          <a:xfrm>
            <a:off x="5849946" y="741411"/>
            <a:ext cx="605079" cy="369332"/>
          </a:xfrm>
          <a:prstGeom prst="rect">
            <a:avLst/>
          </a:prstGeom>
          <a:solidFill>
            <a:schemeClr val="bg1">
              <a:alpha val="48000"/>
            </a:schemeClr>
          </a:solidFill>
        </p:spPr>
        <p:txBody>
          <a:bodyPr wrap="none" rtlCol="0">
            <a:spAutoFit/>
          </a:bodyPr>
          <a:lstStyle/>
          <a:p>
            <a:r>
              <a:rPr lang="en-US" dirty="0" smtClean="0">
                <a:solidFill>
                  <a:srgbClr val="FF0000"/>
                </a:solidFill>
              </a:rPr>
              <a:t>SM2</a:t>
            </a:r>
            <a:endParaRPr lang="en-US" dirty="0">
              <a:solidFill>
                <a:srgbClr val="FF0000"/>
              </a:solidFill>
            </a:endParaRPr>
          </a:p>
        </p:txBody>
      </p:sp>
      <p:sp>
        <p:nvSpPr>
          <p:cNvPr id="91" name="Rectangle 90"/>
          <p:cNvSpPr>
            <a:spLocks noChangeArrowheads="1"/>
          </p:cNvSpPr>
          <p:nvPr/>
        </p:nvSpPr>
        <p:spPr bwMode="auto">
          <a:xfrm>
            <a:off x="9144000" y="1960592"/>
            <a:ext cx="4419600" cy="160043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baseline="0" dirty="0" smtClean="0">
                <a:solidFill>
                  <a:schemeClr val="folHlink"/>
                </a:solidFill>
                <a:latin typeface="Times" charset="0"/>
              </a:rPr>
              <a:t>The first </a:t>
            </a:r>
            <a:r>
              <a:rPr lang="en-US" sz="1400" baseline="0" dirty="0" err="1" smtClean="0">
                <a:solidFill>
                  <a:schemeClr val="folHlink"/>
                </a:solidFill>
                <a:latin typeface="Times" charset="0"/>
              </a:rPr>
              <a:t>submodel</a:t>
            </a:r>
            <a:r>
              <a:rPr lang="en-US" sz="1400" dirty="0" smtClean="0">
                <a:solidFill>
                  <a:schemeClr val="folHlink"/>
                </a:solidFill>
                <a:latin typeface="Times" charset="0"/>
              </a:rPr>
              <a:t> (SM1) suggesting that diversification of sexual mites in upper soil should be higher is significant by the likelihood ratio test. This is good news for  us.</a:t>
            </a:r>
          </a:p>
          <a:p>
            <a:pPr eaLnBrk="0" hangingPunct="0">
              <a:buFont typeface="Symbol" charset="0"/>
              <a:buNone/>
            </a:pPr>
            <a:endParaRPr lang="en-US" sz="1400" baseline="0" dirty="0">
              <a:solidFill>
                <a:schemeClr val="folHlink"/>
              </a:solidFill>
              <a:latin typeface="Times" charset="0"/>
            </a:endParaRPr>
          </a:p>
          <a:p>
            <a:pPr eaLnBrk="0" hangingPunct="0">
              <a:buFont typeface="Symbol" charset="0"/>
              <a:buNone/>
            </a:pPr>
            <a:r>
              <a:rPr lang="en-US" sz="1400" dirty="0" smtClean="0">
                <a:solidFill>
                  <a:schemeClr val="folHlink"/>
                </a:solidFill>
                <a:latin typeface="Times" charset="0"/>
              </a:rPr>
              <a:t>The second </a:t>
            </a:r>
            <a:r>
              <a:rPr lang="en-US" sz="1400" dirty="0" err="1" smtClean="0">
                <a:solidFill>
                  <a:schemeClr val="folHlink"/>
                </a:solidFill>
                <a:latin typeface="Times" charset="0"/>
              </a:rPr>
              <a:t>submodel</a:t>
            </a:r>
            <a:r>
              <a:rPr lang="en-US" sz="1400" dirty="0" smtClean="0">
                <a:solidFill>
                  <a:schemeClr val="folHlink"/>
                </a:solidFill>
                <a:latin typeface="Times" charset="0"/>
              </a:rPr>
              <a:t> (SM2) was also evaluated as significant. This contradicts our prediction, so let look at our data again. </a:t>
            </a:r>
            <a:endParaRPr lang="en-US" sz="1400" b="0" baseline="0" dirty="0">
              <a:solidFill>
                <a:schemeClr val="folHlink"/>
              </a:solidFill>
              <a:latin typeface="Times" charset="0"/>
            </a:endParaRPr>
          </a:p>
        </p:txBody>
      </p:sp>
      <p:sp>
        <p:nvSpPr>
          <p:cNvPr id="67" name="Rectangle 66"/>
          <p:cNvSpPr/>
          <p:nvPr/>
        </p:nvSpPr>
        <p:spPr>
          <a:xfrm>
            <a:off x="5105400" y="6248400"/>
            <a:ext cx="3891942" cy="338554"/>
          </a:xfrm>
          <a:prstGeom prst="rect">
            <a:avLst/>
          </a:prstGeom>
        </p:spPr>
        <p:txBody>
          <a:bodyPr wrap="square">
            <a:spAutoFit/>
          </a:bodyPr>
          <a:lstStyle/>
          <a:p>
            <a:r>
              <a:rPr lang="en-US" sz="1600" dirty="0" smtClean="0">
                <a:solidFill>
                  <a:schemeClr val="bg1">
                    <a:lumMod val="50000"/>
                  </a:schemeClr>
                </a:solidFill>
              </a:rPr>
              <a:t>rates for 2 and 4 vary, all other rates same</a:t>
            </a:r>
            <a:endParaRPr lang="en-US" sz="1600" dirty="0">
              <a:solidFill>
                <a:schemeClr val="bg1">
                  <a:lumMod val="50000"/>
                </a:schemeClr>
              </a:solidFill>
            </a:endParaRPr>
          </a:p>
        </p:txBody>
      </p:sp>
      <p:sp>
        <p:nvSpPr>
          <p:cNvPr id="92" name="Rectangle 91"/>
          <p:cNvSpPr/>
          <p:nvPr/>
        </p:nvSpPr>
        <p:spPr>
          <a:xfrm>
            <a:off x="6063965" y="6575829"/>
            <a:ext cx="3193600" cy="261610"/>
          </a:xfrm>
          <a:prstGeom prst="rect">
            <a:avLst/>
          </a:prstGeom>
        </p:spPr>
        <p:txBody>
          <a:bodyPr wrap="square">
            <a:spAutoFit/>
          </a:bodyPr>
          <a:lstStyle/>
          <a:p>
            <a:r>
              <a:rPr lang="en-US" sz="1100" dirty="0">
                <a:solidFill>
                  <a:schemeClr val="bg1">
                    <a:lumMod val="65000"/>
                  </a:schemeClr>
                </a:solidFill>
              </a:rPr>
              <a:t>n=84, sampling 0.20</a:t>
            </a:r>
            <a:r>
              <a:rPr lang="en-US" sz="1100" dirty="0" smtClean="0">
                <a:solidFill>
                  <a:schemeClr val="bg1">
                    <a:lumMod val="65000"/>
                  </a:schemeClr>
                </a:solidFill>
              </a:rPr>
              <a:t>%</a:t>
            </a:r>
            <a:r>
              <a:rPr lang="en-US" sz="1100" dirty="0" smtClean="0">
                <a:solidFill>
                  <a:schemeClr val="bg1">
                    <a:lumMod val="50000"/>
                  </a:schemeClr>
                </a:solidFill>
              </a:rPr>
              <a:t>, root </a:t>
            </a:r>
            <a:r>
              <a:rPr lang="en-US" sz="1100" dirty="0">
                <a:solidFill>
                  <a:schemeClr val="bg1">
                    <a:lumMod val="50000"/>
                  </a:schemeClr>
                </a:solidFill>
              </a:rPr>
              <a:t>given, </a:t>
            </a:r>
            <a:r>
              <a:rPr lang="en-US" sz="1100" b="1" dirty="0">
                <a:solidFill>
                  <a:srgbClr val="000000"/>
                </a:solidFill>
              </a:rPr>
              <a:t>p=6.965e-</a:t>
            </a:r>
            <a:r>
              <a:rPr lang="en-US" sz="1100" b="1" dirty="0" smtClean="0">
                <a:solidFill>
                  <a:srgbClr val="000000"/>
                </a:solidFill>
              </a:rPr>
              <a:t>08***</a:t>
            </a:r>
            <a:endParaRPr lang="en-US" sz="1100" b="1" dirty="0">
              <a:solidFill>
                <a:srgbClr val="000000"/>
              </a:solidFill>
            </a:endParaRPr>
          </a:p>
        </p:txBody>
      </p:sp>
    </p:spTree>
    <p:extLst>
      <p:ext uri="{BB962C8B-B14F-4D97-AF65-F5344CB8AC3E}">
        <p14:creationId xmlns:p14="http://schemas.microsoft.com/office/powerpoint/2010/main" val="37738112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itle 13"/>
          <p:cNvSpPr>
            <a:spLocks noGrp="1"/>
          </p:cNvSpPr>
          <p:nvPr>
            <p:ph type="ctrTitle"/>
          </p:nvPr>
        </p:nvSpPr>
        <p:spPr>
          <a:xfrm>
            <a:off x="-220068" y="-253514"/>
            <a:ext cx="9510969" cy="996489"/>
          </a:xfrm>
        </p:spPr>
        <p:txBody>
          <a:bodyPr>
            <a:normAutofit fontScale="90000"/>
          </a:bodyPr>
          <a:lstStyle/>
          <a:p>
            <a:r>
              <a:rPr lang="en-US" dirty="0">
                <a:solidFill>
                  <a:srgbClr val="FFFFFF"/>
                </a:solidFill>
              </a:rPr>
              <a:t/>
            </a:r>
            <a:br>
              <a:rPr lang="en-US" dirty="0">
                <a:solidFill>
                  <a:srgbClr val="FFFFFF"/>
                </a:solidFill>
              </a:rPr>
            </a:br>
            <a:r>
              <a:rPr lang="en-US" sz="2700" dirty="0">
                <a:solidFill>
                  <a:srgbClr val="FFFFFF"/>
                </a:solidFill>
              </a:rPr>
              <a:t>‘Ancient’ asexual lineages may provide clues for potential factors favoring the maintenance of sexual </a:t>
            </a:r>
            <a:r>
              <a:rPr lang="en-US" sz="2700" dirty="0" smtClean="0">
                <a:solidFill>
                  <a:srgbClr val="FFFFFF"/>
                </a:solidFill>
              </a:rPr>
              <a:t>reproduction</a:t>
            </a:r>
            <a:r>
              <a:rPr lang="en-US" sz="2700" dirty="0">
                <a:solidFill>
                  <a:srgbClr val="FFFFFF"/>
                </a:solidFill>
              </a:rPr>
              <a:t/>
            </a:r>
            <a:br>
              <a:rPr lang="en-US" sz="2700" dirty="0">
                <a:solidFill>
                  <a:srgbClr val="FFFFFF"/>
                </a:solidFill>
              </a:rPr>
            </a:br>
            <a:endParaRPr lang="en-US" sz="2700" dirty="0">
              <a:solidFill>
                <a:srgbClr val="FFFFFF"/>
              </a:solidFill>
            </a:endParaRPr>
          </a:p>
        </p:txBody>
      </p:sp>
      <p:sp>
        <p:nvSpPr>
          <p:cNvPr id="17" name="Subtitle 6"/>
          <p:cNvSpPr txBox="1">
            <a:spLocks/>
          </p:cNvSpPr>
          <p:nvPr/>
        </p:nvSpPr>
        <p:spPr>
          <a:xfrm>
            <a:off x="128779" y="817674"/>
            <a:ext cx="8824148" cy="604515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400" dirty="0">
              <a:solidFill>
                <a:srgbClr val="FFFFFF"/>
              </a:solidFill>
            </a:endParaRPr>
          </a:p>
        </p:txBody>
      </p:sp>
      <p:grpSp>
        <p:nvGrpSpPr>
          <p:cNvPr id="7" name="Group 1"/>
          <p:cNvGrpSpPr>
            <a:grpSpLocks/>
          </p:cNvGrpSpPr>
          <p:nvPr/>
        </p:nvGrpSpPr>
        <p:grpSpPr bwMode="auto">
          <a:xfrm>
            <a:off x="6238788" y="1000466"/>
            <a:ext cx="2905212" cy="2809534"/>
            <a:chOff x="6948264" y="3429000"/>
            <a:chExt cx="2811138" cy="2673708"/>
          </a:xfrm>
        </p:grpSpPr>
        <p:pic>
          <p:nvPicPr>
            <p:cNvPr id="8" name="Picture 1" descr="bdelloid.tif"/>
            <p:cNvPicPr>
              <a:picLocks noChangeAspect="1"/>
            </p:cNvPicPr>
            <p:nvPr/>
          </p:nvPicPr>
          <p:blipFill>
            <a:blip r:embed="rId2">
              <a:extLst>
                <a:ext uri="{28A0092B-C50C-407E-A947-70E740481C1C}">
                  <a14:useLocalDpi xmlns:a14="http://schemas.microsoft.com/office/drawing/2010/main" val="0"/>
                </a:ext>
              </a:extLst>
            </a:blip>
            <a:srcRect r="26967"/>
            <a:stretch>
              <a:fillRect/>
            </a:stretch>
          </p:blipFill>
          <p:spPr bwMode="auto">
            <a:xfrm>
              <a:off x="6948264" y="3429000"/>
              <a:ext cx="2105303"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7"/>
            <p:cNvSpPr>
              <a:spLocks noChangeArrowheads="1"/>
            </p:cNvSpPr>
            <p:nvPr/>
          </p:nvSpPr>
          <p:spPr bwMode="auto">
            <a:xfrm>
              <a:off x="8876035" y="5733213"/>
              <a:ext cx="883367" cy="36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dirty="0">
                  <a:solidFill>
                    <a:srgbClr val="FFFFFF"/>
                  </a:solidFill>
                </a:rPr>
                <a:t>40 </a:t>
              </a:r>
              <a:r>
                <a:rPr lang="de-DE" dirty="0" err="1">
                  <a:solidFill>
                    <a:srgbClr val="FFFFFF"/>
                  </a:solidFill>
                </a:rPr>
                <a:t>Mya</a:t>
              </a:r>
              <a:endParaRPr lang="en-US" dirty="0">
                <a:solidFill>
                  <a:srgbClr val="FFFFFF"/>
                </a:solidFill>
              </a:endParaRPr>
            </a:p>
          </p:txBody>
        </p:sp>
        <p:sp>
          <p:nvSpPr>
            <p:cNvPr id="10" name="Rectangle 13"/>
            <p:cNvSpPr>
              <a:spLocks noChangeArrowheads="1"/>
            </p:cNvSpPr>
            <p:nvPr/>
          </p:nvSpPr>
          <p:spPr bwMode="auto">
            <a:xfrm>
              <a:off x="7188481" y="5733213"/>
              <a:ext cx="1687554" cy="36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o-RO" dirty="0">
                  <a:solidFill>
                    <a:srgbClr val="FFFFFF"/>
                  </a:solidFill>
                </a:rPr>
                <a:t>Bdelloid </a:t>
              </a:r>
              <a:r>
                <a:rPr lang="ro-RO" dirty="0" smtClean="0">
                  <a:solidFill>
                    <a:srgbClr val="FFFFFF"/>
                  </a:solidFill>
                </a:rPr>
                <a:t>rotifers</a:t>
              </a:r>
              <a:endParaRPr lang="en-US" dirty="0">
                <a:solidFill>
                  <a:srgbClr val="FFFFFF"/>
                </a:solidFill>
              </a:endParaRPr>
            </a:p>
          </p:txBody>
        </p:sp>
      </p:grpSp>
      <p:grpSp>
        <p:nvGrpSpPr>
          <p:cNvPr id="2" name="Group 1"/>
          <p:cNvGrpSpPr/>
          <p:nvPr/>
        </p:nvGrpSpPr>
        <p:grpSpPr>
          <a:xfrm>
            <a:off x="2634288" y="1000466"/>
            <a:ext cx="3073400" cy="2674382"/>
            <a:chOff x="30163" y="836613"/>
            <a:chExt cx="3073400" cy="2674382"/>
          </a:xfrm>
        </p:grpSpPr>
        <p:pic>
          <p:nvPicPr>
            <p:cNvPr id="20" name="Picture 5" descr="Trichomanes_reniforme_Kidney_fern-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836613"/>
              <a:ext cx="3073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6"/>
            <p:cNvSpPr>
              <a:spLocks noChangeArrowheads="1"/>
            </p:cNvSpPr>
            <p:nvPr/>
          </p:nvSpPr>
          <p:spPr bwMode="auto">
            <a:xfrm>
              <a:off x="437472" y="3138938"/>
              <a:ext cx="14389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i="1" dirty="0" err="1">
                  <a:solidFill>
                    <a:srgbClr val="FFFFFF"/>
                  </a:solidFill>
                </a:rPr>
                <a:t>Trichomanes</a:t>
              </a:r>
              <a:endParaRPr lang="en-US" i="1" dirty="0">
                <a:solidFill>
                  <a:srgbClr val="FFFFFF"/>
                </a:solidFill>
              </a:endParaRPr>
            </a:p>
          </p:txBody>
        </p:sp>
        <p:sp>
          <p:nvSpPr>
            <p:cNvPr id="22" name="Rectangle 6"/>
            <p:cNvSpPr>
              <a:spLocks noChangeArrowheads="1"/>
            </p:cNvSpPr>
            <p:nvPr/>
          </p:nvSpPr>
          <p:spPr bwMode="auto">
            <a:xfrm>
              <a:off x="1956153" y="3141663"/>
              <a:ext cx="883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dirty="0">
                  <a:solidFill>
                    <a:srgbClr val="FFFFFF"/>
                  </a:solidFill>
                </a:rPr>
                <a:t>10 </a:t>
              </a:r>
              <a:r>
                <a:rPr lang="de-DE" dirty="0" err="1">
                  <a:solidFill>
                    <a:srgbClr val="FFFFFF"/>
                  </a:solidFill>
                </a:rPr>
                <a:t>Mya</a:t>
              </a:r>
              <a:endParaRPr lang="en-US" dirty="0">
                <a:solidFill>
                  <a:srgbClr val="FFFFFF"/>
                </a:solidFill>
              </a:endParaRPr>
            </a:p>
          </p:txBody>
        </p:sp>
      </p:grpSp>
      <p:grpSp>
        <p:nvGrpSpPr>
          <p:cNvPr id="43" name="Group 42"/>
          <p:cNvGrpSpPr/>
          <p:nvPr/>
        </p:nvGrpSpPr>
        <p:grpSpPr>
          <a:xfrm>
            <a:off x="0" y="1086300"/>
            <a:ext cx="2465387" cy="2562801"/>
            <a:chOff x="3660776" y="742975"/>
            <a:chExt cx="2465387" cy="2562801"/>
          </a:xfrm>
        </p:grpSpPr>
        <p:pic>
          <p:nvPicPr>
            <p:cNvPr id="26" name="Picture 9" descr="Lasaea.jpg"/>
            <p:cNvPicPr>
              <a:picLocks noChangeAspect="1"/>
            </p:cNvPicPr>
            <p:nvPr/>
          </p:nvPicPr>
          <p:blipFill>
            <a:blip r:embed="rId4">
              <a:extLst>
                <a:ext uri="{28A0092B-C50C-407E-A947-70E740481C1C}">
                  <a14:useLocalDpi xmlns:a14="http://schemas.microsoft.com/office/drawing/2010/main" val="0"/>
                </a:ext>
              </a:extLst>
            </a:blip>
            <a:srcRect l="10675" t="17795" r="14236" b="14235"/>
            <a:stretch>
              <a:fillRect/>
            </a:stretch>
          </p:blipFill>
          <p:spPr bwMode="auto">
            <a:xfrm>
              <a:off x="3660776" y="742975"/>
              <a:ext cx="24653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11"/>
            <p:cNvSpPr>
              <a:spLocks noChangeArrowheads="1"/>
            </p:cNvSpPr>
            <p:nvPr/>
          </p:nvSpPr>
          <p:spPr bwMode="auto">
            <a:xfrm>
              <a:off x="4477768" y="2567112"/>
              <a:ext cx="8943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i="1" dirty="0" err="1">
                  <a:solidFill>
                    <a:srgbClr val="FFFFFF"/>
                  </a:solidFill>
                </a:rPr>
                <a:t>Lasaea</a:t>
              </a:r>
              <a:endParaRPr lang="en-US" i="1" dirty="0">
                <a:solidFill>
                  <a:srgbClr val="FFFFFF"/>
                </a:solidFill>
              </a:endParaRPr>
            </a:p>
          </p:txBody>
        </p:sp>
        <p:sp>
          <p:nvSpPr>
            <p:cNvPr id="28" name="Rectangle 24"/>
            <p:cNvSpPr>
              <a:spLocks noChangeArrowheads="1"/>
            </p:cNvSpPr>
            <p:nvPr/>
          </p:nvSpPr>
          <p:spPr bwMode="auto">
            <a:xfrm>
              <a:off x="4317852" y="2936444"/>
              <a:ext cx="1304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dirty="0">
                  <a:solidFill>
                    <a:srgbClr val="FFFFFF"/>
                  </a:solidFill>
                </a:rPr>
                <a:t>5.5-7.6</a:t>
              </a:r>
              <a:r>
                <a:rPr lang="de-DE" baseline="0" dirty="0">
                  <a:solidFill>
                    <a:srgbClr val="FFFFFF"/>
                  </a:solidFill>
                </a:rPr>
                <a:t> </a:t>
              </a:r>
              <a:r>
                <a:rPr lang="de-DE" dirty="0" err="1">
                  <a:solidFill>
                    <a:srgbClr val="FFFFFF"/>
                  </a:solidFill>
                </a:rPr>
                <a:t>Mya</a:t>
              </a:r>
              <a:endParaRPr lang="en-US" dirty="0">
                <a:solidFill>
                  <a:srgbClr val="FFFFFF"/>
                </a:solidFill>
              </a:endParaRPr>
            </a:p>
          </p:txBody>
        </p:sp>
      </p:grpSp>
      <p:grpSp>
        <p:nvGrpSpPr>
          <p:cNvPr id="5" name="Group 4"/>
          <p:cNvGrpSpPr/>
          <p:nvPr/>
        </p:nvGrpSpPr>
        <p:grpSpPr>
          <a:xfrm>
            <a:off x="870776" y="3954247"/>
            <a:ext cx="3264736" cy="2834728"/>
            <a:chOff x="6252590" y="3366532"/>
            <a:chExt cx="2764274" cy="2290754"/>
          </a:xfrm>
        </p:grpSpPr>
        <p:pic>
          <p:nvPicPr>
            <p:cNvPr id="35" name="Picture 2" descr="GINCO-fig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52590" y="3366532"/>
              <a:ext cx="27003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24"/>
            <p:cNvSpPr>
              <a:spLocks noChangeArrowheads="1"/>
            </p:cNvSpPr>
            <p:nvPr/>
          </p:nvSpPr>
          <p:spPr bwMode="auto">
            <a:xfrm>
              <a:off x="8016620" y="5287954"/>
              <a:ext cx="1000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dirty="0">
                  <a:solidFill>
                    <a:srgbClr val="FFFFFF"/>
                  </a:solidFill>
                </a:rPr>
                <a:t>400 </a:t>
              </a:r>
              <a:r>
                <a:rPr lang="de-DE" dirty="0" err="1">
                  <a:solidFill>
                    <a:srgbClr val="FFFFFF"/>
                  </a:solidFill>
                </a:rPr>
                <a:t>Mya</a:t>
              </a:r>
              <a:endParaRPr lang="en-US" dirty="0">
                <a:solidFill>
                  <a:srgbClr val="FFFFFF"/>
                </a:solidFill>
              </a:endParaRPr>
            </a:p>
          </p:txBody>
        </p:sp>
        <p:sp>
          <p:nvSpPr>
            <p:cNvPr id="37" name="Rectangle 24"/>
            <p:cNvSpPr>
              <a:spLocks noChangeArrowheads="1"/>
            </p:cNvSpPr>
            <p:nvPr/>
          </p:nvSpPr>
          <p:spPr bwMode="auto">
            <a:xfrm>
              <a:off x="6252590" y="5289368"/>
              <a:ext cx="1985136" cy="29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i="1" dirty="0" err="1" smtClean="0">
                  <a:solidFill>
                    <a:srgbClr val="FFFFFF"/>
                  </a:solidFill>
                </a:rPr>
                <a:t>Glomus</a:t>
              </a:r>
              <a:r>
                <a:rPr lang="de-DE" i="1" dirty="0" smtClean="0">
                  <a:solidFill>
                    <a:srgbClr val="FFFFFF"/>
                  </a:solidFill>
                </a:rPr>
                <a:t> </a:t>
              </a:r>
              <a:r>
                <a:rPr lang="de-DE" dirty="0" smtClean="0">
                  <a:solidFill>
                    <a:srgbClr val="FFFFFF"/>
                  </a:solidFill>
                </a:rPr>
                <a:t>(</a:t>
              </a:r>
              <a:r>
                <a:rPr lang="de-DE" dirty="0" err="1">
                  <a:solidFill>
                    <a:srgbClr val="FFFFFF"/>
                  </a:solidFill>
                </a:rPr>
                <a:t>Glomales</a:t>
              </a:r>
              <a:r>
                <a:rPr lang="de-DE" dirty="0">
                  <a:solidFill>
                    <a:srgbClr val="FFFFFF"/>
                  </a:solidFill>
                </a:rPr>
                <a:t>)</a:t>
              </a:r>
              <a:endParaRPr lang="en-US" dirty="0">
                <a:solidFill>
                  <a:srgbClr val="FFFFFF"/>
                </a:solidFill>
              </a:endParaRPr>
            </a:p>
          </p:txBody>
        </p:sp>
      </p:grpSp>
      <p:grpSp>
        <p:nvGrpSpPr>
          <p:cNvPr id="38" name="Group 10"/>
          <p:cNvGrpSpPr>
            <a:grpSpLocks/>
          </p:cNvGrpSpPr>
          <p:nvPr/>
        </p:nvGrpSpPr>
        <p:grpSpPr bwMode="auto">
          <a:xfrm>
            <a:off x="4795990" y="3934287"/>
            <a:ext cx="3561625" cy="2690699"/>
            <a:chOff x="3707904" y="260648"/>
            <a:chExt cx="5148064" cy="3889904"/>
          </a:xfrm>
        </p:grpSpPr>
        <p:pic>
          <p:nvPicPr>
            <p:cNvPr id="39" name="Рисунок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07904" y="260648"/>
              <a:ext cx="5148064" cy="386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2"/>
            <p:cNvSpPr txBox="1">
              <a:spLocks noChangeArrowheads="1"/>
            </p:cNvSpPr>
            <p:nvPr/>
          </p:nvSpPr>
          <p:spPr bwMode="auto">
            <a:xfrm>
              <a:off x="4897433" y="3661109"/>
              <a:ext cx="3546930" cy="48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r>
                <a:rPr lang="en-US" b="0" i="1" dirty="0" smtClean="0">
                  <a:solidFill>
                    <a:srgbClr val="FFFFFF"/>
                  </a:solidFill>
                </a:rPr>
                <a:t>Alicorhagia</a:t>
              </a:r>
              <a:r>
                <a:rPr lang="en-US" b="0" dirty="0" smtClean="0">
                  <a:solidFill>
                    <a:srgbClr val="FFFFFF"/>
                  </a:solidFill>
                </a:rPr>
                <a:t> 410 </a:t>
              </a:r>
              <a:r>
                <a:rPr lang="en-US" b="0" dirty="0" err="1" smtClean="0">
                  <a:solidFill>
                    <a:srgbClr val="FFFFFF"/>
                  </a:solidFill>
                </a:rPr>
                <a:t>Mya</a:t>
              </a:r>
              <a:endParaRPr lang="en-US" b="0" dirty="0">
                <a:solidFill>
                  <a:srgbClr val="FFFFFF"/>
                </a:solidFill>
              </a:endParaRPr>
            </a:p>
          </p:txBody>
        </p:sp>
      </p:grpSp>
    </p:spTree>
    <p:extLst>
      <p:ext uri="{BB962C8B-B14F-4D97-AF65-F5344CB8AC3E}">
        <p14:creationId xmlns:p14="http://schemas.microsoft.com/office/powerpoint/2010/main" val="25338542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descr="BAA96B_raxml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1" y="22281"/>
            <a:ext cx="7774983" cy="6858000"/>
          </a:xfrm>
          <a:prstGeom prst="rect">
            <a:avLst/>
          </a:prstGeom>
        </p:spPr>
      </p:pic>
      <p:sp>
        <p:nvSpPr>
          <p:cNvPr id="5" name="Rectangle 4"/>
          <p:cNvSpPr/>
          <p:nvPr/>
        </p:nvSpPr>
        <p:spPr>
          <a:xfrm>
            <a:off x="5370752" y="1679466"/>
            <a:ext cx="3675763" cy="1077218"/>
          </a:xfrm>
          <a:prstGeom prst="rect">
            <a:avLst/>
          </a:prstGeom>
        </p:spPr>
        <p:txBody>
          <a:bodyPr wrap="square">
            <a:spAutoFit/>
          </a:bodyPr>
          <a:lstStyle/>
          <a:p>
            <a:pPr marL="285750" indent="-285750">
              <a:buFont typeface="Arial"/>
              <a:buChar char="•"/>
            </a:pPr>
            <a:r>
              <a:rPr lang="en-US" sz="1600" dirty="0" smtClean="0">
                <a:solidFill>
                  <a:srgbClr val="FF0000"/>
                </a:solidFill>
              </a:rPr>
              <a:t>Sexuals live mostly in upper soil</a:t>
            </a:r>
          </a:p>
          <a:p>
            <a:pPr marL="285750" indent="-285750">
              <a:buFont typeface="Arial"/>
              <a:buChar char="•"/>
            </a:pPr>
            <a:r>
              <a:rPr lang="en-US" sz="1600" dirty="0" err="1">
                <a:solidFill>
                  <a:srgbClr val="FF0000"/>
                </a:solidFill>
              </a:rPr>
              <a:t>Asexuals</a:t>
            </a:r>
            <a:r>
              <a:rPr lang="en-US" sz="1600" dirty="0">
                <a:solidFill>
                  <a:srgbClr val="FF0000"/>
                </a:solidFill>
              </a:rPr>
              <a:t> </a:t>
            </a:r>
            <a:r>
              <a:rPr lang="en-US" sz="1600" dirty="0" smtClean="0">
                <a:solidFill>
                  <a:srgbClr val="FF0000"/>
                </a:solidFill>
              </a:rPr>
              <a:t>live </a:t>
            </a:r>
            <a:r>
              <a:rPr lang="en-US" sz="1600" dirty="0">
                <a:solidFill>
                  <a:srgbClr val="FF0000"/>
                </a:solidFill>
              </a:rPr>
              <a:t>either in </a:t>
            </a:r>
            <a:r>
              <a:rPr lang="en-US" sz="1600" b="1" dirty="0">
                <a:solidFill>
                  <a:srgbClr val="FF0000"/>
                </a:solidFill>
              </a:rPr>
              <a:t>deep soil </a:t>
            </a:r>
            <a:r>
              <a:rPr lang="en-US" sz="1600" dirty="0">
                <a:solidFill>
                  <a:srgbClr val="FF0000"/>
                </a:solidFill>
              </a:rPr>
              <a:t>[mostly </a:t>
            </a:r>
            <a:r>
              <a:rPr lang="en-US" sz="1600" dirty="0" err="1">
                <a:solidFill>
                  <a:srgbClr val="FF0000"/>
                </a:solidFill>
              </a:rPr>
              <a:t>Endeostigmata</a:t>
            </a:r>
            <a:r>
              <a:rPr lang="en-US" sz="1600" dirty="0">
                <a:solidFill>
                  <a:srgbClr val="FF0000"/>
                </a:solidFill>
              </a:rPr>
              <a:t>] </a:t>
            </a:r>
            <a:r>
              <a:rPr lang="en-US" sz="1600" b="1" dirty="0">
                <a:solidFill>
                  <a:srgbClr val="FF0000"/>
                </a:solidFill>
              </a:rPr>
              <a:t>or </a:t>
            </a:r>
            <a:r>
              <a:rPr lang="en-US" sz="1600" b="1" dirty="0" smtClean="0">
                <a:solidFill>
                  <a:srgbClr val="FF0000"/>
                </a:solidFill>
              </a:rPr>
              <a:t>upper </a:t>
            </a:r>
            <a:r>
              <a:rPr lang="en-US" sz="1600" b="1" dirty="0">
                <a:solidFill>
                  <a:srgbClr val="FF0000"/>
                </a:solidFill>
              </a:rPr>
              <a:t>soil</a:t>
            </a:r>
            <a:r>
              <a:rPr lang="en-US" sz="1600" dirty="0">
                <a:solidFill>
                  <a:srgbClr val="FF0000"/>
                </a:solidFill>
              </a:rPr>
              <a:t> [mostly </a:t>
            </a:r>
            <a:r>
              <a:rPr lang="en-US" sz="1600" dirty="0" err="1" smtClean="0">
                <a:solidFill>
                  <a:srgbClr val="FF0000"/>
                </a:solidFill>
              </a:rPr>
              <a:t>Oribatida</a:t>
            </a:r>
            <a:r>
              <a:rPr lang="en-US" sz="1600" dirty="0" smtClean="0">
                <a:solidFill>
                  <a:srgbClr val="FF0000"/>
                </a:solidFill>
              </a:rPr>
              <a:t>]</a:t>
            </a:r>
          </a:p>
        </p:txBody>
      </p:sp>
      <p:sp>
        <p:nvSpPr>
          <p:cNvPr id="6" name="Rectangle 5"/>
          <p:cNvSpPr>
            <a:spLocks noChangeArrowheads="1"/>
          </p:cNvSpPr>
          <p:nvPr/>
        </p:nvSpPr>
        <p:spPr bwMode="auto">
          <a:xfrm>
            <a:off x="9144000" y="1879984"/>
            <a:ext cx="4419600" cy="28931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1400" dirty="0">
                <a:solidFill>
                  <a:schemeClr val="folHlink"/>
                </a:solidFill>
                <a:latin typeface="Times" charset="0"/>
              </a:rPr>
              <a:t>there are MANY </a:t>
            </a:r>
            <a:r>
              <a:rPr lang="en-US" sz="1400" dirty="0" smtClean="0">
                <a:solidFill>
                  <a:schemeClr val="folHlink"/>
                </a:solidFill>
                <a:latin typeface="Times" charset="0"/>
              </a:rPr>
              <a:t>asexual </a:t>
            </a:r>
            <a:r>
              <a:rPr lang="en-US" sz="1400" dirty="0" err="1" smtClean="0">
                <a:solidFill>
                  <a:schemeClr val="folHlink"/>
                </a:solidFill>
                <a:latin typeface="Times" charset="0"/>
              </a:rPr>
              <a:t>oribatid</a:t>
            </a:r>
            <a:r>
              <a:rPr lang="en-US" sz="1400" dirty="0" smtClean="0">
                <a:solidFill>
                  <a:schemeClr val="folHlink"/>
                </a:solidFill>
                <a:latin typeface="Times" charset="0"/>
              </a:rPr>
              <a:t> mites living in upper soil. The reason for loosing sex in these lineages may be completely different. For example, many lineages inhabiting aquatic or wet habitats lose sex. They have </a:t>
            </a:r>
            <a:r>
              <a:rPr lang="en-US" sz="1400" dirty="0" err="1" smtClean="0">
                <a:solidFill>
                  <a:schemeClr val="folHlink"/>
                </a:solidFill>
                <a:latin typeface="Times" charset="0"/>
              </a:rPr>
              <a:t>spermatophoric</a:t>
            </a:r>
            <a:r>
              <a:rPr lang="en-US" sz="1400" dirty="0" smtClean="0">
                <a:solidFill>
                  <a:schemeClr val="folHlink"/>
                </a:solidFill>
                <a:latin typeface="Times" charset="0"/>
              </a:rPr>
              <a:t> insemination and this does not work well in aquatic or semiaquatic habitats. So living in these habitats may be another factor facilitating maintenance of </a:t>
            </a:r>
            <a:r>
              <a:rPr lang="en-US" sz="1400" dirty="0" err="1" smtClean="0">
                <a:solidFill>
                  <a:schemeClr val="folHlink"/>
                </a:solidFill>
                <a:latin typeface="Times" charset="0"/>
              </a:rPr>
              <a:t>asexulity</a:t>
            </a:r>
            <a:r>
              <a:rPr lang="en-US" sz="1400" dirty="0" smtClean="0">
                <a:solidFill>
                  <a:schemeClr val="folHlink"/>
                </a:solidFill>
                <a:latin typeface="Times" charset="0"/>
              </a:rPr>
              <a:t>. It could be that there are many such factors, which unfortunately, were not accounted for in our model. Hence our model indicates that deep soil is not </a:t>
            </a:r>
            <a:r>
              <a:rPr lang="en-US" sz="1400" dirty="0">
                <a:solidFill>
                  <a:schemeClr val="folHlink"/>
                </a:solidFill>
                <a:latin typeface="Times" charset="0"/>
              </a:rPr>
              <a:t>the </a:t>
            </a:r>
            <a:r>
              <a:rPr lang="en-US" sz="1400" dirty="0" smtClean="0">
                <a:solidFill>
                  <a:schemeClr val="folHlink"/>
                </a:solidFill>
                <a:latin typeface="Times" charset="0"/>
              </a:rPr>
              <a:t>ONLY factor favoring asexuality. </a:t>
            </a:r>
            <a:r>
              <a:rPr lang="en-US" sz="1400" b="1" dirty="0" smtClean="0">
                <a:solidFill>
                  <a:schemeClr val="folHlink"/>
                </a:solidFill>
                <a:latin typeface="Times" charset="0"/>
              </a:rPr>
              <a:t>However</a:t>
            </a:r>
            <a:r>
              <a:rPr lang="en-US" sz="1400" dirty="0" smtClean="0">
                <a:solidFill>
                  <a:schemeClr val="folHlink"/>
                </a:solidFill>
                <a:latin typeface="Times" charset="0"/>
              </a:rPr>
              <a:t>,  </a:t>
            </a:r>
            <a:r>
              <a:rPr lang="en-US" sz="1400" b="1" dirty="0" smtClean="0">
                <a:solidFill>
                  <a:schemeClr val="folHlink"/>
                </a:solidFill>
                <a:latin typeface="Times" charset="0"/>
              </a:rPr>
              <a:t>this model showed that deep soil disfavors sexuality, and this relationship is highly significant.</a:t>
            </a:r>
            <a:endParaRPr lang="en-US" sz="1400" b="1" dirty="0">
              <a:solidFill>
                <a:schemeClr val="folHlink"/>
              </a:solidFill>
              <a:latin typeface="Times" charset="0"/>
            </a:endParaRPr>
          </a:p>
        </p:txBody>
      </p:sp>
      <p:sp>
        <p:nvSpPr>
          <p:cNvPr id="2" name="Rectangle 1"/>
          <p:cNvSpPr/>
          <p:nvPr/>
        </p:nvSpPr>
        <p:spPr>
          <a:xfrm>
            <a:off x="5799896" y="3549134"/>
            <a:ext cx="3246619" cy="923330"/>
          </a:xfrm>
          <a:prstGeom prst="rect">
            <a:avLst/>
          </a:prstGeom>
          <a:solidFill>
            <a:schemeClr val="bg1">
              <a:lumMod val="75000"/>
            </a:schemeClr>
          </a:solidFill>
        </p:spPr>
        <p:txBody>
          <a:bodyPr wrap="square">
            <a:spAutoFit/>
          </a:bodyPr>
          <a:lstStyle/>
          <a:p>
            <a:r>
              <a:rPr lang="en-US" b="1" dirty="0" smtClean="0">
                <a:solidFill>
                  <a:schemeClr val="folHlink"/>
                </a:solidFill>
                <a:latin typeface="Times" charset="0"/>
              </a:rPr>
              <a:t>Deep </a:t>
            </a:r>
            <a:r>
              <a:rPr lang="en-US" b="1" dirty="0">
                <a:solidFill>
                  <a:schemeClr val="folHlink"/>
                </a:solidFill>
                <a:latin typeface="Times" charset="0"/>
              </a:rPr>
              <a:t>soil disfavors </a:t>
            </a:r>
            <a:r>
              <a:rPr lang="en-US" b="1" dirty="0" smtClean="0">
                <a:solidFill>
                  <a:schemeClr val="folHlink"/>
                </a:solidFill>
                <a:latin typeface="Times" charset="0"/>
              </a:rPr>
              <a:t>sexuality</a:t>
            </a:r>
          </a:p>
          <a:p>
            <a:r>
              <a:rPr lang="en-US" b="1" dirty="0" smtClean="0">
                <a:solidFill>
                  <a:schemeClr val="folHlink"/>
                </a:solidFill>
                <a:latin typeface="Times" charset="0"/>
              </a:rPr>
              <a:t>but this is not the only factor favoring asexuality</a:t>
            </a:r>
            <a:endParaRPr lang="en-US" dirty="0"/>
          </a:p>
        </p:txBody>
      </p:sp>
    </p:spTree>
    <p:extLst>
      <p:ext uri="{BB962C8B-B14F-4D97-AF65-F5344CB8AC3E}">
        <p14:creationId xmlns:p14="http://schemas.microsoft.com/office/powerpoint/2010/main" val="153714639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162" y="-162560"/>
            <a:ext cx="9834880" cy="1475270"/>
          </a:xfrm>
          <a:prstGeom prst="curvedLeftArrow">
            <a:avLst>
              <a:gd name="adj1" fmla="val 0"/>
              <a:gd name="adj2" fmla="val 50000"/>
              <a:gd name="adj3" fmla="val 25000"/>
            </a:avLst>
          </a:prstGeom>
        </p:spPr>
        <p:txBody>
          <a:bodyPr>
            <a:normAutofit/>
          </a:bodyPr>
          <a:lstStyle/>
          <a:p>
            <a:r>
              <a:rPr lang="en-US" sz="3600" b="1" dirty="0" smtClean="0"/>
              <a:t>Conclusions</a:t>
            </a:r>
            <a:endParaRPr lang="en-US" sz="2800" i="1" dirty="0"/>
          </a:p>
        </p:txBody>
      </p:sp>
      <p:sp>
        <p:nvSpPr>
          <p:cNvPr id="7" name="Subtitle 6"/>
          <p:cNvSpPr>
            <a:spLocks noGrp="1"/>
          </p:cNvSpPr>
          <p:nvPr>
            <p:ph type="subTitle" idx="1"/>
          </p:nvPr>
        </p:nvSpPr>
        <p:spPr>
          <a:xfrm>
            <a:off x="128779" y="1652164"/>
            <a:ext cx="8824148" cy="2780426"/>
          </a:xfrm>
        </p:spPr>
        <p:txBody>
          <a:bodyPr>
            <a:noAutofit/>
          </a:bodyPr>
          <a:lstStyle/>
          <a:p>
            <a:pPr algn="l"/>
            <a:r>
              <a:rPr lang="en-US" sz="2400" b="1" dirty="0" smtClean="0">
                <a:solidFill>
                  <a:schemeClr val="tx1"/>
                </a:solidFill>
                <a:latin typeface="Times" charset="0"/>
              </a:rPr>
              <a:t>(</a:t>
            </a:r>
            <a:r>
              <a:rPr lang="en-US" sz="2400" b="1" dirty="0" err="1" smtClean="0">
                <a:solidFill>
                  <a:schemeClr val="tx1"/>
                </a:solidFill>
                <a:latin typeface="Times" charset="0"/>
              </a:rPr>
              <a:t>i</a:t>
            </a:r>
            <a:r>
              <a:rPr lang="en-US" sz="2400" b="1" dirty="0" smtClean="0">
                <a:solidFill>
                  <a:schemeClr val="tx1"/>
                </a:solidFill>
                <a:latin typeface="Times" charset="0"/>
              </a:rPr>
              <a:t>) Deep </a:t>
            </a:r>
            <a:r>
              <a:rPr lang="en-US" sz="2400" b="1" dirty="0">
                <a:solidFill>
                  <a:schemeClr val="tx1"/>
                </a:solidFill>
                <a:latin typeface="Times" charset="0"/>
              </a:rPr>
              <a:t>soil disfavors </a:t>
            </a:r>
            <a:r>
              <a:rPr lang="en-US" sz="2400" b="1" dirty="0" smtClean="0">
                <a:solidFill>
                  <a:schemeClr val="tx1"/>
                </a:solidFill>
                <a:latin typeface="Times" charset="0"/>
              </a:rPr>
              <a:t>sexuality </a:t>
            </a:r>
            <a:r>
              <a:rPr lang="en-US" sz="2400" b="1" i="1" dirty="0" smtClean="0">
                <a:solidFill>
                  <a:schemeClr val="tx1"/>
                </a:solidFill>
                <a:latin typeface="Times" charset="0"/>
              </a:rPr>
              <a:t>but</a:t>
            </a:r>
            <a:r>
              <a:rPr lang="en-US" sz="2400" b="1" dirty="0" smtClean="0">
                <a:solidFill>
                  <a:schemeClr val="tx1"/>
                </a:solidFill>
                <a:latin typeface="Times" charset="0"/>
              </a:rPr>
              <a:t> </a:t>
            </a:r>
          </a:p>
          <a:p>
            <a:pPr algn="l"/>
            <a:endParaRPr lang="en-US" sz="2400" b="1" dirty="0" smtClean="0">
              <a:solidFill>
                <a:schemeClr val="tx1"/>
              </a:solidFill>
              <a:latin typeface="Times" charset="0"/>
            </a:endParaRPr>
          </a:p>
          <a:p>
            <a:pPr algn="l"/>
            <a:r>
              <a:rPr lang="en-US" sz="2400" b="1" dirty="0" smtClean="0">
                <a:solidFill>
                  <a:schemeClr val="tx1"/>
                </a:solidFill>
                <a:latin typeface="Times" charset="0"/>
              </a:rPr>
              <a:t>(ii) </a:t>
            </a:r>
            <a:r>
              <a:rPr lang="en-US" sz="2400" b="1" dirty="0">
                <a:solidFill>
                  <a:schemeClr val="tx1"/>
                </a:solidFill>
                <a:latin typeface="Times" charset="0"/>
              </a:rPr>
              <a:t>Deep soil </a:t>
            </a:r>
            <a:r>
              <a:rPr lang="en-US" sz="2400" b="1" dirty="0" smtClean="0">
                <a:solidFill>
                  <a:schemeClr val="tx1"/>
                </a:solidFill>
                <a:latin typeface="Times" charset="0"/>
              </a:rPr>
              <a:t>is not the </a:t>
            </a:r>
            <a:r>
              <a:rPr lang="en-US" sz="2400" b="1" i="1" dirty="0" smtClean="0">
                <a:solidFill>
                  <a:schemeClr val="tx1"/>
                </a:solidFill>
                <a:latin typeface="Times" charset="0"/>
              </a:rPr>
              <a:t>only</a:t>
            </a:r>
            <a:r>
              <a:rPr lang="en-US" sz="2400" b="1" dirty="0" smtClean="0">
                <a:solidFill>
                  <a:schemeClr val="tx1"/>
                </a:solidFill>
                <a:latin typeface="Times" charset="0"/>
              </a:rPr>
              <a:t> factor </a:t>
            </a:r>
            <a:r>
              <a:rPr lang="en-US" sz="2400" b="1" dirty="0">
                <a:solidFill>
                  <a:schemeClr val="tx1"/>
                </a:solidFill>
                <a:latin typeface="Times" charset="0"/>
              </a:rPr>
              <a:t>favoring </a:t>
            </a:r>
            <a:r>
              <a:rPr lang="en-US" sz="2400" b="1" dirty="0" smtClean="0">
                <a:solidFill>
                  <a:schemeClr val="tx1"/>
                </a:solidFill>
                <a:latin typeface="Times" charset="0"/>
              </a:rPr>
              <a:t>asexuality in </a:t>
            </a:r>
            <a:r>
              <a:rPr lang="en-US" sz="2400" b="1" dirty="0" err="1">
                <a:solidFill>
                  <a:schemeClr val="tx1"/>
                </a:solidFill>
                <a:latin typeface="Times" charset="0"/>
              </a:rPr>
              <a:t>Acariform</a:t>
            </a:r>
            <a:r>
              <a:rPr lang="en-US" sz="2400" b="1" dirty="0">
                <a:solidFill>
                  <a:schemeClr val="tx1"/>
                </a:solidFill>
                <a:latin typeface="Times" charset="0"/>
              </a:rPr>
              <a:t> </a:t>
            </a:r>
            <a:r>
              <a:rPr lang="en-US" sz="2400" b="1" dirty="0" smtClean="0">
                <a:solidFill>
                  <a:schemeClr val="tx1"/>
                </a:solidFill>
                <a:latin typeface="Times" charset="0"/>
              </a:rPr>
              <a:t>mites.</a:t>
            </a:r>
            <a:endParaRPr lang="en-US" sz="2400" dirty="0">
              <a:solidFill>
                <a:schemeClr val="tx1"/>
              </a:solidFill>
            </a:endParaRPr>
          </a:p>
          <a:p>
            <a:pPr algn="l"/>
            <a:endParaRPr lang="en-US" sz="2400" b="1" dirty="0" smtClean="0">
              <a:solidFill>
                <a:schemeClr val="tx1"/>
              </a:solidFill>
              <a:latin typeface="Times" charset="0"/>
            </a:endParaRPr>
          </a:p>
          <a:p>
            <a:pPr algn="l"/>
            <a:r>
              <a:rPr lang="en-US" sz="2400" b="1" dirty="0" smtClean="0">
                <a:solidFill>
                  <a:schemeClr val="tx1"/>
                </a:solidFill>
                <a:latin typeface="Times" charset="0"/>
              </a:rPr>
              <a:t>(iii) Other factors might </a:t>
            </a:r>
            <a:r>
              <a:rPr lang="en-US" sz="2400" b="1" dirty="0">
                <a:solidFill>
                  <a:schemeClr val="tx1"/>
                </a:solidFill>
                <a:latin typeface="Times" charset="0"/>
              </a:rPr>
              <a:t>be responsible for maintenance of asexuality in upper </a:t>
            </a:r>
            <a:r>
              <a:rPr lang="en-US" sz="2400" b="1" dirty="0" smtClean="0">
                <a:solidFill>
                  <a:schemeClr val="tx1"/>
                </a:solidFill>
                <a:latin typeface="Times" charset="0"/>
              </a:rPr>
              <a:t>soil.</a:t>
            </a:r>
            <a:endParaRPr lang="en-US" sz="2400" b="1" dirty="0">
              <a:solidFill>
                <a:schemeClr val="tx1"/>
              </a:solidFill>
              <a:latin typeface="Times" charset="0"/>
            </a:endParaRPr>
          </a:p>
        </p:txBody>
      </p:sp>
      <p:sp>
        <p:nvSpPr>
          <p:cNvPr id="11" name="Freeform 10"/>
          <p:cNvSpPr/>
          <p:nvPr/>
        </p:nvSpPr>
        <p:spPr>
          <a:xfrm>
            <a:off x="7865954" y="2950745"/>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3" name="Freeform 12"/>
          <p:cNvSpPr/>
          <p:nvPr/>
        </p:nvSpPr>
        <p:spPr>
          <a:xfrm>
            <a:off x="5089789" y="3286217"/>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Tree>
    <p:extLst>
      <p:ext uri="{BB962C8B-B14F-4D97-AF65-F5344CB8AC3E}">
        <p14:creationId xmlns:p14="http://schemas.microsoft.com/office/powerpoint/2010/main" val="21368121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2088" y="2870200"/>
            <a:ext cx="386715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6"/>
          <p:cNvSpPr txBox="1">
            <a:spLocks noChangeArrowheads="1"/>
          </p:cNvSpPr>
          <p:nvPr/>
        </p:nvSpPr>
        <p:spPr bwMode="auto">
          <a:xfrm>
            <a:off x="3808413" y="-172720"/>
            <a:ext cx="5330825"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indent="346075"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l"/>
            <a:endParaRPr lang="en-US" b="0" baseline="0" dirty="0">
              <a:latin typeface="Times New Roman" charset="0"/>
            </a:endParaRPr>
          </a:p>
          <a:p>
            <a:pPr algn="l"/>
            <a:r>
              <a:rPr lang="en-US" sz="3600" b="0" baseline="0" dirty="0" smtClean="0">
                <a:latin typeface="Times New Roman" charset="0"/>
              </a:rPr>
              <a:t>Collecting deep-soil mites</a:t>
            </a:r>
            <a:endParaRPr lang="en-US" sz="3600" b="0" baseline="0" dirty="0">
              <a:latin typeface="Times New Roman" charset="0"/>
            </a:endParaRPr>
          </a:p>
        </p:txBody>
      </p:sp>
      <p:pic>
        <p:nvPicPr>
          <p:cNvPr id="68613" name="Picture 12" descr="CIMG0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0" y="2368550"/>
            <a:ext cx="43243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6"/>
          <p:cNvSpPr txBox="1">
            <a:spLocks noChangeArrowheads="1"/>
          </p:cNvSpPr>
          <p:nvPr/>
        </p:nvSpPr>
        <p:spPr bwMode="auto">
          <a:xfrm>
            <a:off x="6120765" y="4831080"/>
            <a:ext cx="1081088"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346075"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l"/>
            <a:endParaRPr lang="en-US" b="0" baseline="0" dirty="0">
              <a:latin typeface="Times New Roman" charset="0"/>
            </a:endParaRPr>
          </a:p>
          <a:p>
            <a:pPr algn="l"/>
            <a:r>
              <a:rPr lang="ru-RU" b="0" baseline="0" dirty="0">
                <a:latin typeface="Times New Roman" charset="0"/>
              </a:rPr>
              <a:t>2</a:t>
            </a:r>
            <a:endParaRPr lang="en-US" b="0" baseline="0" dirty="0">
              <a:latin typeface="Times New Roman" charset="0"/>
            </a:endParaRPr>
          </a:p>
          <a:p>
            <a:pPr algn="l"/>
            <a:endParaRPr lang="en-US" b="0" baseline="0" dirty="0">
              <a:latin typeface="Times New Roman" charset="0"/>
            </a:endParaRPr>
          </a:p>
        </p:txBody>
      </p:sp>
      <p:sp>
        <p:nvSpPr>
          <p:cNvPr id="68615" name="Text Box 6"/>
          <p:cNvSpPr txBox="1">
            <a:spLocks noChangeArrowheads="1"/>
          </p:cNvSpPr>
          <p:nvPr/>
        </p:nvSpPr>
        <p:spPr bwMode="auto">
          <a:xfrm>
            <a:off x="8287385" y="5922546"/>
            <a:ext cx="107950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346075"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l"/>
            <a:endParaRPr lang="en-US" b="0" baseline="0" dirty="0">
              <a:latin typeface="Times New Roman" charset="0"/>
            </a:endParaRPr>
          </a:p>
          <a:p>
            <a:pPr algn="l"/>
            <a:r>
              <a:rPr lang="ru-RU" b="0" baseline="0" dirty="0">
                <a:latin typeface="Times New Roman" charset="0"/>
              </a:rPr>
              <a:t>3</a:t>
            </a:r>
            <a:endParaRPr lang="en-US" b="0" baseline="0" dirty="0">
              <a:latin typeface="Times New Roman" charset="0"/>
            </a:endParaRPr>
          </a:p>
          <a:p>
            <a:pPr algn="l"/>
            <a:endParaRPr lang="en-US" b="0" baseline="0" dirty="0">
              <a:latin typeface="Times New Roman" charset="0"/>
            </a:endParaRPr>
          </a:p>
        </p:txBody>
      </p:sp>
      <p:pic>
        <p:nvPicPr>
          <p:cNvPr id="68616" name="Рисунок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99573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 Box 6"/>
          <p:cNvSpPr txBox="1">
            <a:spLocks noChangeArrowheads="1"/>
          </p:cNvSpPr>
          <p:nvPr/>
        </p:nvSpPr>
        <p:spPr bwMode="auto">
          <a:xfrm>
            <a:off x="3274536" y="1843405"/>
            <a:ext cx="107950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346075"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l"/>
            <a:endParaRPr lang="en-US" b="0" baseline="0" dirty="0">
              <a:latin typeface="Times New Roman" charset="0"/>
            </a:endParaRPr>
          </a:p>
          <a:p>
            <a:pPr algn="l"/>
            <a:r>
              <a:rPr lang="ru-RU" b="0" baseline="0" dirty="0">
                <a:latin typeface="Times New Roman" charset="0"/>
              </a:rPr>
              <a:t>1</a:t>
            </a:r>
            <a:endParaRPr lang="en-US" b="0" baseline="0" dirty="0">
              <a:latin typeface="Times New Roman" charset="0"/>
            </a:endParaRPr>
          </a:p>
          <a:p>
            <a:pPr algn="l"/>
            <a:endParaRPr lang="en-US" b="0" baseline="0" dirty="0">
              <a:latin typeface="Times New Roman" charset="0"/>
            </a:endParaRPr>
          </a:p>
        </p:txBody>
      </p:sp>
      <p:sp>
        <p:nvSpPr>
          <p:cNvPr id="10" name="Text Box 6"/>
          <p:cNvSpPr txBox="1">
            <a:spLocks noChangeArrowheads="1"/>
          </p:cNvSpPr>
          <p:nvPr/>
        </p:nvSpPr>
        <p:spPr bwMode="auto">
          <a:xfrm>
            <a:off x="465773" y="3016885"/>
            <a:ext cx="2125027"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indent="346075"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l"/>
            <a:r>
              <a:rPr lang="en-US" sz="1600" b="0" baseline="0" dirty="0" smtClean="0">
                <a:solidFill>
                  <a:schemeClr val="bg1">
                    <a:lumMod val="65000"/>
                  </a:schemeClr>
                </a:solidFill>
                <a:latin typeface="Times New Roman" charset="0"/>
              </a:rPr>
              <a:t>Brazil</a:t>
            </a:r>
            <a:endParaRPr lang="en-US" sz="1600" b="0" baseline="0" dirty="0">
              <a:solidFill>
                <a:schemeClr val="bg1">
                  <a:lumMod val="65000"/>
                </a:schemeClr>
              </a:solidFill>
              <a:latin typeface="Times New Roman" charset="0"/>
            </a:endParaRPr>
          </a:p>
        </p:txBody>
      </p:sp>
      <p:sp>
        <p:nvSpPr>
          <p:cNvPr id="11" name="Text Box 6"/>
          <p:cNvSpPr txBox="1">
            <a:spLocks noChangeArrowheads="1"/>
          </p:cNvSpPr>
          <p:nvPr/>
        </p:nvSpPr>
        <p:spPr bwMode="auto">
          <a:xfrm>
            <a:off x="1683386" y="5557273"/>
            <a:ext cx="2125027"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indent="346075"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l"/>
            <a:r>
              <a:rPr lang="en-US" sz="1600" b="0" baseline="0" dirty="0" smtClean="0">
                <a:solidFill>
                  <a:schemeClr val="bg1">
                    <a:lumMod val="65000"/>
                  </a:schemeClr>
                </a:solidFill>
                <a:latin typeface="Times New Roman" charset="0"/>
              </a:rPr>
              <a:t>USA</a:t>
            </a:r>
            <a:endParaRPr lang="en-US" sz="1600" b="0" baseline="0" dirty="0">
              <a:solidFill>
                <a:schemeClr val="bg1">
                  <a:lumMod val="65000"/>
                </a:schemeClr>
              </a:solidFill>
              <a:latin typeface="Times New Roman" charset="0"/>
            </a:endParaRPr>
          </a:p>
        </p:txBody>
      </p:sp>
      <p:sp>
        <p:nvSpPr>
          <p:cNvPr id="12" name="Text Box 6"/>
          <p:cNvSpPr txBox="1">
            <a:spLocks noChangeArrowheads="1"/>
          </p:cNvSpPr>
          <p:nvPr/>
        </p:nvSpPr>
        <p:spPr bwMode="auto">
          <a:xfrm>
            <a:off x="4137978" y="6519446"/>
            <a:ext cx="2125027"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indent="346075" algn="ctr" eaLnBrk="0" hangingPunct="0">
              <a:defRPr kumimoji="1" sz="2400" b="1" baseline="-25000">
                <a:solidFill>
                  <a:schemeClr val="tx1"/>
                </a:solidFill>
                <a:latin typeface="Arial" charset="0"/>
                <a:ea typeface="ＭＳ Ｐゴシック" charset="0"/>
              </a:defRPr>
            </a:lvl1pPr>
            <a:lvl2pPr marL="742950" indent="-285750" algn="ctr" eaLnBrk="0" hangingPunct="0">
              <a:defRPr kumimoji="1" sz="2400" b="1" baseline="-25000">
                <a:solidFill>
                  <a:schemeClr val="tx1"/>
                </a:solidFill>
                <a:latin typeface="Arial" charset="0"/>
                <a:ea typeface="ＭＳ Ｐゴシック" charset="0"/>
              </a:defRPr>
            </a:lvl2pPr>
            <a:lvl3pPr marL="1143000" indent="-228600" algn="ctr" eaLnBrk="0" hangingPunct="0">
              <a:defRPr kumimoji="1" sz="2400" b="1" baseline="-25000">
                <a:solidFill>
                  <a:schemeClr val="tx1"/>
                </a:solidFill>
                <a:latin typeface="Arial" charset="0"/>
                <a:ea typeface="ＭＳ Ｐゴシック" charset="0"/>
              </a:defRPr>
            </a:lvl3pPr>
            <a:lvl4pPr marL="1600200" indent="-228600" algn="ctr" eaLnBrk="0" hangingPunct="0">
              <a:defRPr kumimoji="1" sz="2400" b="1" baseline="-25000">
                <a:solidFill>
                  <a:schemeClr val="tx1"/>
                </a:solidFill>
                <a:latin typeface="Arial" charset="0"/>
                <a:ea typeface="ＭＳ Ｐゴシック" charset="0"/>
              </a:defRPr>
            </a:lvl4pPr>
            <a:lvl5pPr marL="2057400" indent="-228600" algn="ctr" eaLnBrk="0" hangingPunct="0">
              <a:defRPr kumimoji="1" sz="2400" b="1"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l"/>
            <a:r>
              <a:rPr lang="en-US" sz="1600" b="0" baseline="0" dirty="0" smtClean="0">
                <a:solidFill>
                  <a:schemeClr val="bg1">
                    <a:lumMod val="65000"/>
                  </a:schemeClr>
                </a:solidFill>
                <a:latin typeface="Times New Roman" charset="0"/>
              </a:rPr>
              <a:t>Russia</a:t>
            </a:r>
            <a:endParaRPr lang="en-US" sz="1600" b="0" baseline="0" dirty="0">
              <a:solidFill>
                <a:schemeClr val="bg1">
                  <a:lumMod val="65000"/>
                </a:schemeClr>
              </a:solidFill>
              <a:latin typeface="Times New Roman" charset="0"/>
            </a:endParaRPr>
          </a:p>
        </p:txBody>
      </p:sp>
      <p:sp>
        <p:nvSpPr>
          <p:cNvPr id="13" name="Rectangle 5"/>
          <p:cNvSpPr>
            <a:spLocks noChangeArrowheads="1"/>
          </p:cNvSpPr>
          <p:nvPr/>
        </p:nvSpPr>
        <p:spPr bwMode="auto">
          <a:xfrm>
            <a:off x="9139238" y="1337945"/>
            <a:ext cx="4739322" cy="181588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buFont typeface="Symbol" charset="0"/>
              <a:buNone/>
            </a:pPr>
            <a:r>
              <a:rPr lang="en-US" sz="1400" b="0" baseline="0" dirty="0" smtClean="0">
                <a:solidFill>
                  <a:schemeClr val="folHlink"/>
                </a:solidFill>
                <a:latin typeface="Times" charset="0"/>
              </a:rPr>
              <a:t>Collecting deep soil mites is a multi-step</a:t>
            </a:r>
            <a:r>
              <a:rPr lang="en-US" sz="1400" b="0" dirty="0" smtClean="0">
                <a:solidFill>
                  <a:schemeClr val="folHlink"/>
                </a:solidFill>
                <a:latin typeface="Times" charset="0"/>
              </a:rPr>
              <a:t> process </a:t>
            </a:r>
          </a:p>
          <a:p>
            <a:pPr eaLnBrk="0" hangingPunct="0">
              <a:buFont typeface="Symbol" charset="0"/>
              <a:buNone/>
            </a:pPr>
            <a:endParaRPr lang="en-US" sz="1400" baseline="0" dirty="0">
              <a:solidFill>
                <a:schemeClr val="folHlink"/>
              </a:solidFill>
              <a:latin typeface="Times" charset="0"/>
            </a:endParaRPr>
          </a:p>
          <a:p>
            <a:pPr eaLnBrk="0" hangingPunct="0">
              <a:buFont typeface="Symbol" charset="0"/>
              <a:buNone/>
            </a:pPr>
            <a:r>
              <a:rPr lang="en-US" sz="1400" baseline="0" dirty="0" smtClean="0">
                <a:solidFill>
                  <a:schemeClr val="folHlink"/>
                </a:solidFill>
                <a:latin typeface="Times" charset="0"/>
              </a:rPr>
              <a:t>1)</a:t>
            </a:r>
            <a:r>
              <a:rPr lang="en-US" sz="1400" dirty="0" smtClean="0">
                <a:solidFill>
                  <a:schemeClr val="folHlink"/>
                </a:solidFill>
                <a:latin typeface="Times" charset="0"/>
              </a:rPr>
              <a:t> excavating a hole and sampling soil at appropriate depth. Usually, it is 10, 30, 60 cm, and 1 m.</a:t>
            </a:r>
          </a:p>
          <a:p>
            <a:pPr eaLnBrk="0" hangingPunct="0">
              <a:buFont typeface="Symbol" charset="0"/>
              <a:buNone/>
            </a:pPr>
            <a:r>
              <a:rPr lang="en-US" sz="1400" b="0" baseline="0" dirty="0" smtClean="0">
                <a:solidFill>
                  <a:schemeClr val="folHlink"/>
                </a:solidFill>
                <a:latin typeface="Times" charset="0"/>
              </a:rPr>
              <a:t>2) mixing the</a:t>
            </a:r>
            <a:r>
              <a:rPr lang="en-US" sz="1400" b="0" dirty="0" smtClean="0">
                <a:solidFill>
                  <a:schemeClr val="folHlink"/>
                </a:solidFill>
                <a:latin typeface="Times" charset="0"/>
              </a:rPr>
              <a:t> samples with water and </a:t>
            </a:r>
            <a:r>
              <a:rPr lang="en-US" sz="1400" baseline="0" dirty="0" smtClean="0">
                <a:solidFill>
                  <a:schemeClr val="folHlink"/>
                </a:solidFill>
                <a:latin typeface="Times" charset="0"/>
              </a:rPr>
              <a:t>collecting</a:t>
            </a:r>
            <a:r>
              <a:rPr lang="en-US" sz="1400" dirty="0" smtClean="0">
                <a:solidFill>
                  <a:schemeClr val="folHlink"/>
                </a:solidFill>
                <a:latin typeface="Times" charset="0"/>
              </a:rPr>
              <a:t> the foam</a:t>
            </a:r>
          </a:p>
          <a:p>
            <a:pPr eaLnBrk="0" hangingPunct="0">
              <a:buFont typeface="Symbol" charset="0"/>
              <a:buNone/>
            </a:pPr>
            <a:r>
              <a:rPr lang="en-US" sz="1400" b="0" baseline="0" dirty="0" smtClean="0">
                <a:solidFill>
                  <a:schemeClr val="folHlink"/>
                </a:solidFill>
                <a:latin typeface="Times" charset="0"/>
              </a:rPr>
              <a:t>3) washing the foam with  ethanol and preserving it in absolute ethanol for Kerosene extraction (which is usually done</a:t>
            </a:r>
            <a:r>
              <a:rPr lang="en-US" sz="1400" b="0" dirty="0" smtClean="0">
                <a:solidFill>
                  <a:schemeClr val="folHlink"/>
                </a:solidFill>
                <a:latin typeface="Times" charset="0"/>
              </a:rPr>
              <a:t> in the lab)</a:t>
            </a:r>
            <a:endParaRPr lang="en-US" sz="1400" b="0" baseline="0" dirty="0">
              <a:solidFill>
                <a:schemeClr val="folHlink"/>
              </a:solidFill>
              <a:latin typeface="Times" charset="0"/>
            </a:endParaRPr>
          </a:p>
        </p:txBody>
      </p:sp>
    </p:spTree>
    <p:extLst>
      <p:ext uri="{BB962C8B-B14F-4D97-AF65-F5344CB8AC3E}">
        <p14:creationId xmlns:p14="http://schemas.microsoft.com/office/powerpoint/2010/main" val="199463393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Рисунок 2"/>
          <p:cNvPicPr>
            <a:picLocks noChangeAspect="1"/>
          </p:cNvPicPr>
          <p:nvPr/>
        </p:nvPicPr>
        <p:blipFill rotWithShape="1">
          <a:blip r:embed="rId3">
            <a:extLst>
              <a:ext uri="{28A0092B-C50C-407E-A947-70E740481C1C}">
                <a14:useLocalDpi xmlns:a14="http://schemas.microsoft.com/office/drawing/2010/main" val="0"/>
              </a:ext>
            </a:extLst>
          </a:blip>
          <a:srcRect r="-12261"/>
          <a:stretch/>
        </p:blipFill>
        <p:spPr bwMode="auto">
          <a:xfrm>
            <a:off x="-526" y="-6232"/>
            <a:ext cx="11723688" cy="773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8592" y="3175"/>
            <a:ext cx="24835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Рисунок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49804" y="620713"/>
            <a:ext cx="299878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bwMode="auto">
          <a:xfrm>
            <a:off x="3849804" y="620713"/>
            <a:ext cx="2997931" cy="2008331"/>
          </a:xfrm>
          <a:prstGeom prst="rect">
            <a:avLst/>
          </a:prstGeom>
          <a:noFill/>
          <a:ln w="28575" cap="flat" cmpd="sng" algn="ctr">
            <a:solidFill>
              <a:srgbClr val="FF0000"/>
            </a:solidFill>
            <a:prstDash val="solid"/>
            <a:round/>
            <a:headEnd type="none" w="med" len="med"/>
            <a:tailEnd type="none" w="med" len="med"/>
          </a:ln>
          <a:effectLst>
            <a:glow rad="63500">
              <a:schemeClr val="accent1">
                <a:satMod val="175000"/>
                <a:alpha val="40000"/>
              </a:schemeClr>
            </a:glow>
          </a:effectLst>
          <a:extLst/>
        </p:spPr>
        <p:txBody>
          <a:bodyPr wrap="none" anchor="ctr"/>
          <a:lstStyle/>
          <a:p>
            <a:pPr algn="ctr" eaLnBrk="0" hangingPunct="0">
              <a:defRPr/>
            </a:pPr>
            <a:endParaRPr lang="ru-RU">
              <a:ea typeface="+mn-ea"/>
              <a:cs typeface="+mn-cs"/>
            </a:endParaRPr>
          </a:p>
        </p:txBody>
      </p:sp>
      <p:cxnSp>
        <p:nvCxnSpPr>
          <p:cNvPr id="7" name="Прямая соединительная линия 6"/>
          <p:cNvCxnSpPr>
            <a:cxnSpLocks noChangeShapeType="1"/>
          </p:cNvCxnSpPr>
          <p:nvPr/>
        </p:nvCxnSpPr>
        <p:spPr bwMode="auto">
          <a:xfrm>
            <a:off x="6730228" y="620713"/>
            <a:ext cx="766762" cy="792162"/>
          </a:xfrm>
          <a:prstGeom prst="line">
            <a:avLst/>
          </a:prstGeom>
          <a:noFill/>
          <a:ln w="1905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12" name="Прямая соединительная линия 11"/>
          <p:cNvCxnSpPr>
            <a:cxnSpLocks noChangeShapeType="1"/>
          </p:cNvCxnSpPr>
          <p:nvPr/>
        </p:nvCxnSpPr>
        <p:spPr bwMode="auto">
          <a:xfrm flipV="1">
            <a:off x="6768328" y="1989138"/>
            <a:ext cx="728662" cy="622300"/>
          </a:xfrm>
          <a:prstGeom prst="line">
            <a:avLst/>
          </a:prstGeom>
          <a:noFill/>
          <a:ln w="1905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69642" name="Rectangle 17"/>
          <p:cNvSpPr>
            <a:spLocks noChangeArrowheads="1"/>
          </p:cNvSpPr>
          <p:nvPr/>
        </p:nvSpPr>
        <p:spPr bwMode="auto">
          <a:xfrm rot="5400000">
            <a:off x="8537315" y="1573798"/>
            <a:ext cx="959417" cy="33855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sz="1600" b="0" baseline="0" dirty="0" smtClean="0">
                <a:solidFill>
                  <a:srgbClr val="000099"/>
                </a:solidFill>
                <a:latin typeface="Times New Roman" charset="0"/>
              </a:rPr>
              <a:t>Kerosene</a:t>
            </a:r>
            <a:endParaRPr lang="en-US" sz="1600" b="0" baseline="0" dirty="0">
              <a:solidFill>
                <a:srgbClr val="000099"/>
              </a:solidFill>
              <a:latin typeface="Times New Roman" charset="0"/>
            </a:endParaRPr>
          </a:p>
        </p:txBody>
      </p:sp>
      <p:sp>
        <p:nvSpPr>
          <p:cNvPr id="69643" name="Rectangle 17"/>
          <p:cNvSpPr>
            <a:spLocks noChangeArrowheads="1"/>
          </p:cNvSpPr>
          <p:nvPr/>
        </p:nvSpPr>
        <p:spPr bwMode="auto">
          <a:xfrm rot="5400000">
            <a:off x="8410942" y="4314617"/>
            <a:ext cx="1250262" cy="33855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ru-RU" sz="1600" b="0" baseline="0" dirty="0">
                <a:solidFill>
                  <a:srgbClr val="000099"/>
                </a:solidFill>
                <a:latin typeface="Times New Roman" charset="0"/>
              </a:rPr>
              <a:t>75% </a:t>
            </a:r>
            <a:r>
              <a:rPr lang="en-US" sz="1600" b="0" baseline="0" dirty="0" smtClean="0">
                <a:solidFill>
                  <a:srgbClr val="000099"/>
                </a:solidFill>
                <a:latin typeface="Times New Roman" charset="0"/>
              </a:rPr>
              <a:t>Ethanol</a:t>
            </a:r>
            <a:endParaRPr lang="en-US" sz="1600" b="0" baseline="0" dirty="0">
              <a:solidFill>
                <a:srgbClr val="000099"/>
              </a:solidFill>
              <a:latin typeface="Times New Roman" charset="0"/>
            </a:endParaRPr>
          </a:p>
        </p:txBody>
      </p:sp>
      <p:sp>
        <p:nvSpPr>
          <p:cNvPr id="69644" name="Правая фигурная скобка 9"/>
          <p:cNvSpPr>
            <a:spLocks/>
          </p:cNvSpPr>
          <p:nvPr/>
        </p:nvSpPr>
        <p:spPr bwMode="auto">
          <a:xfrm>
            <a:off x="8610300" y="1412875"/>
            <a:ext cx="200025" cy="647700"/>
          </a:xfrm>
          <a:prstGeom prst="rightBrace">
            <a:avLst>
              <a:gd name="adj1" fmla="val 8275"/>
              <a:gd name="adj2" fmla="val 50000"/>
            </a:avLst>
          </a:prstGeom>
          <a:noFill/>
          <a:ln w="9525">
            <a:solidFill>
              <a:srgbClr val="0A1A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ru-RU"/>
          </a:p>
        </p:txBody>
      </p:sp>
      <p:sp>
        <p:nvSpPr>
          <p:cNvPr id="69645" name="Правая фигурная скобка 17"/>
          <p:cNvSpPr>
            <a:spLocks/>
          </p:cNvSpPr>
          <p:nvPr/>
        </p:nvSpPr>
        <p:spPr bwMode="auto">
          <a:xfrm>
            <a:off x="8654278" y="2133600"/>
            <a:ext cx="93662" cy="4535488"/>
          </a:xfrm>
          <a:prstGeom prst="rightBrace">
            <a:avLst>
              <a:gd name="adj1" fmla="val 8295"/>
              <a:gd name="adj2" fmla="val 50000"/>
            </a:avLst>
          </a:prstGeom>
          <a:noFill/>
          <a:ln w="9525">
            <a:solidFill>
              <a:srgbClr val="0A1A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ru-RU"/>
          </a:p>
        </p:txBody>
      </p:sp>
      <p:sp>
        <p:nvSpPr>
          <p:cNvPr id="69646" name="Rectangle 2"/>
          <p:cNvSpPr>
            <a:spLocks noGrp="1" noChangeArrowheads="1"/>
          </p:cNvSpPr>
          <p:nvPr>
            <p:ph type="ctrTitle"/>
          </p:nvPr>
        </p:nvSpPr>
        <p:spPr>
          <a:xfrm>
            <a:off x="122296" y="200731"/>
            <a:ext cx="3136136" cy="674688"/>
          </a:xfrm>
          <a:solidFill>
            <a:schemeClr val="bg1">
              <a:alpha val="58000"/>
            </a:schemeClr>
          </a:solidFill>
        </p:spPr>
        <p:txBody>
          <a:bodyPr>
            <a:normAutofit fontScale="90000"/>
          </a:bodyPr>
          <a:lstStyle/>
          <a:p>
            <a:r>
              <a:rPr lang="en-US" sz="3200" dirty="0" smtClean="0">
                <a:latin typeface="Times New Roman" charset="0"/>
              </a:rPr>
              <a:t>Kerosene extraction</a:t>
            </a:r>
            <a:endParaRPr lang="en-US" sz="3200" dirty="0">
              <a:latin typeface="Book Antiqua" charset="0"/>
            </a:endParaRPr>
          </a:p>
        </p:txBody>
      </p:sp>
      <p:cxnSp>
        <p:nvCxnSpPr>
          <p:cNvPr id="23" name="Прямая со стрелкой 22"/>
          <p:cNvCxnSpPr>
            <a:cxnSpLocks noChangeShapeType="1"/>
          </p:cNvCxnSpPr>
          <p:nvPr/>
        </p:nvCxnSpPr>
        <p:spPr bwMode="auto">
          <a:xfrm flipH="1" flipV="1">
            <a:off x="2195513" y="5721350"/>
            <a:ext cx="431800" cy="134937"/>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pic>
        <p:nvPicPr>
          <p:cNvPr id="18"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27312" y="5034183"/>
            <a:ext cx="2361247" cy="182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5"/>
          <p:cNvSpPr>
            <a:spLocks noChangeArrowheads="1"/>
          </p:cNvSpPr>
          <p:nvPr/>
        </p:nvSpPr>
        <p:spPr bwMode="auto">
          <a:xfrm>
            <a:off x="9540875" y="1724025"/>
            <a:ext cx="4419600" cy="20313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pPr>
            <a:r>
              <a:rPr lang="en-US" sz="1400" b="0" dirty="0" smtClean="0">
                <a:solidFill>
                  <a:schemeClr val="folHlink"/>
                </a:solidFill>
                <a:latin typeface="Times" charset="0"/>
              </a:rPr>
              <a:t>This picture shows the entire sample of mites extracted from a half of a bucket of sandy soil in Michigan using Kerosene/Ethanol extraction.</a:t>
            </a:r>
          </a:p>
          <a:p>
            <a:pPr eaLnBrk="0" hangingPunct="0">
              <a:buFont typeface="Symbol" charset="0"/>
              <a:buNone/>
            </a:pPr>
            <a:r>
              <a:rPr lang="en-US" sz="1400" b="0" dirty="0" smtClean="0">
                <a:solidFill>
                  <a:schemeClr val="folHlink"/>
                </a:solidFill>
                <a:latin typeface="Times" charset="0"/>
              </a:rPr>
              <a:t>In short, sample from step 3 is placed in 75% ethanol and then Kerosene is added. The tube is gently inverted, so all chitin-containing particles are gathered in the kerosene supernatant. Then the supernatant is placed on a small-mesh size sieve and washed with 100% ethanol to obtain pure mites. </a:t>
            </a:r>
            <a:endParaRPr lang="en-US" sz="1400" b="0" baseline="0" dirty="0">
              <a:solidFill>
                <a:schemeClr val="folHlink"/>
              </a:solidFill>
              <a:latin typeface="Times" charset="0"/>
            </a:endParaRPr>
          </a:p>
        </p:txBody>
      </p:sp>
    </p:spTree>
    <p:extLst>
      <p:ext uri="{BB962C8B-B14F-4D97-AF65-F5344CB8AC3E}">
        <p14:creationId xmlns:p14="http://schemas.microsoft.com/office/powerpoint/2010/main" val="42546529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6"/>
          <p:cNvSpPr txBox="1">
            <a:spLocks/>
          </p:cNvSpPr>
          <p:nvPr/>
        </p:nvSpPr>
        <p:spPr>
          <a:xfrm>
            <a:off x="51098" y="323483"/>
            <a:ext cx="8940800" cy="295663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dirty="0" smtClean="0">
                <a:solidFill>
                  <a:schemeClr val="tx1">
                    <a:lumMod val="50000"/>
                    <a:lumOff val="50000"/>
                  </a:schemeClr>
                </a:solidFill>
              </a:rPr>
              <a:t>Acknowledgements</a:t>
            </a:r>
          </a:p>
          <a:p>
            <a:endParaRPr lang="en-US" sz="2400" dirty="0" smtClean="0">
              <a:solidFill>
                <a:schemeClr val="tx1">
                  <a:lumMod val="50000"/>
                  <a:lumOff val="50000"/>
                </a:schemeClr>
              </a:solidFill>
            </a:endParaRPr>
          </a:p>
          <a:p>
            <a:pPr marL="457200" indent="-457200" algn="l">
              <a:buFont typeface="Arial"/>
              <a:buChar char="•"/>
            </a:pPr>
            <a:r>
              <a:rPr lang="en-US" sz="2400" dirty="0" err="1" smtClean="0">
                <a:solidFill>
                  <a:schemeClr val="tx1"/>
                </a:solidFill>
              </a:rPr>
              <a:t>OConnor’s</a:t>
            </a:r>
            <a:r>
              <a:rPr lang="en-US" sz="2400" dirty="0" smtClean="0">
                <a:solidFill>
                  <a:schemeClr val="tx1"/>
                </a:solidFill>
              </a:rPr>
              <a:t> lab</a:t>
            </a:r>
          </a:p>
          <a:p>
            <a:pPr marL="457200" indent="-457200" algn="l">
              <a:buFont typeface="Arial"/>
              <a:buChar char="•"/>
            </a:pPr>
            <a:r>
              <a:rPr lang="en-US" sz="2400" dirty="0" smtClean="0">
                <a:solidFill>
                  <a:schemeClr val="tx1"/>
                </a:solidFill>
              </a:rPr>
              <a:t>Lucy Tran, </a:t>
            </a:r>
            <a:r>
              <a:rPr lang="en-US" sz="2400" dirty="0" err="1" smtClean="0">
                <a:solidFill>
                  <a:schemeClr val="tx1"/>
                </a:solidFill>
              </a:rPr>
              <a:t>Huateng</a:t>
            </a:r>
            <a:r>
              <a:rPr lang="en-US" sz="2400" dirty="0" smtClean="0">
                <a:solidFill>
                  <a:schemeClr val="tx1"/>
                </a:solidFill>
              </a:rPr>
              <a:t> Huang, </a:t>
            </a:r>
            <a:r>
              <a:rPr lang="en-US" sz="2400" dirty="0" err="1" smtClean="0">
                <a:solidFill>
                  <a:schemeClr val="tx1"/>
                </a:solidFill>
              </a:rPr>
              <a:t>Qixin</a:t>
            </a:r>
            <a:r>
              <a:rPr lang="en-US" sz="2400" dirty="0" smtClean="0">
                <a:solidFill>
                  <a:schemeClr val="tx1"/>
                </a:solidFill>
              </a:rPr>
              <a:t> He (help with analyses)</a:t>
            </a:r>
          </a:p>
          <a:p>
            <a:pPr marL="457200" indent="-457200" algn="l">
              <a:buFont typeface="Arial"/>
              <a:buChar char="•"/>
            </a:pPr>
            <a:r>
              <a:rPr lang="en-US" sz="2400" dirty="0" smtClean="0">
                <a:solidFill>
                  <a:schemeClr val="tx1"/>
                </a:solidFill>
              </a:rPr>
              <a:t>Roy Norton (discussion)</a:t>
            </a:r>
          </a:p>
          <a:p>
            <a:pPr marL="457200" indent="-457200" algn="l">
              <a:buFont typeface="Arial"/>
              <a:buChar char="•"/>
            </a:pPr>
            <a:r>
              <a:rPr lang="en-US" sz="2400" dirty="0" smtClean="0">
                <a:solidFill>
                  <a:schemeClr val="tx1"/>
                </a:solidFill>
              </a:rPr>
              <a:t>David Walter (SEM pictures)</a:t>
            </a:r>
          </a:p>
          <a:p>
            <a:pPr marL="457200" indent="-457200" algn="l">
              <a:buFont typeface="Arial"/>
              <a:buChar char="•"/>
            </a:pPr>
            <a:r>
              <a:rPr lang="en-US" sz="2400" dirty="0" smtClean="0">
                <a:solidFill>
                  <a:schemeClr val="tx1"/>
                </a:solidFill>
              </a:rPr>
              <a:t>Russian Ministry of Science and Education (funding)</a:t>
            </a:r>
          </a:p>
        </p:txBody>
      </p:sp>
      <p:pic>
        <p:nvPicPr>
          <p:cNvPr id="8" name="Picture 7" descr="bmo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45407"/>
            <a:ext cx="1654803" cy="2062988"/>
          </a:xfrm>
          <a:prstGeom prst="rect">
            <a:avLst/>
          </a:prstGeom>
        </p:spPr>
      </p:pic>
      <p:pic>
        <p:nvPicPr>
          <p:cNvPr id="7" name="Picture 6" descr="Einstei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861" y="4345407"/>
            <a:ext cx="1810139" cy="2106027"/>
          </a:xfrm>
          <a:prstGeom prst="rect">
            <a:avLst/>
          </a:prstGeom>
        </p:spPr>
      </p:pic>
      <p:sp>
        <p:nvSpPr>
          <p:cNvPr id="12" name="Oval Callout 11"/>
          <p:cNvSpPr/>
          <p:nvPr/>
        </p:nvSpPr>
        <p:spPr>
          <a:xfrm>
            <a:off x="2311400" y="4447008"/>
            <a:ext cx="2065867" cy="1049866"/>
          </a:xfrm>
          <a:prstGeom prst="wedgeEllipseCallout">
            <a:avLst>
              <a:gd name="adj1" fmla="val -99435"/>
              <a:gd name="adj2" fmla="val 45557"/>
            </a:avLst>
          </a:prstGeom>
          <a:solidFill>
            <a:schemeClr val="bg1">
              <a:alpha val="74000"/>
            </a:schemeClr>
          </a:solidFill>
          <a:ln/>
        </p:spPr>
        <p:style>
          <a:lnRef idx="1">
            <a:schemeClr val="accent1"/>
          </a:lnRef>
          <a:fillRef idx="3">
            <a:schemeClr val="accent1"/>
          </a:fillRef>
          <a:effectRef idx="2">
            <a:schemeClr val="accent1"/>
          </a:effectRef>
          <a:fontRef idx="minor">
            <a:schemeClr val="lt1"/>
          </a:fontRef>
        </p:style>
        <p:txBody>
          <a:bodyPr/>
          <a:lstStyle/>
          <a:p>
            <a:pPr algn="ctr"/>
            <a:r>
              <a:rPr lang="en-US" sz="1600" dirty="0" smtClean="0">
                <a:solidFill>
                  <a:srgbClr val="0000FF"/>
                </a:solidFill>
              </a:rPr>
              <a:t>So many mites, so little time!</a:t>
            </a:r>
            <a:endParaRPr lang="en-US" sz="1600" dirty="0">
              <a:solidFill>
                <a:srgbClr val="0000FF"/>
              </a:solidFill>
            </a:endParaRPr>
          </a:p>
        </p:txBody>
      </p:sp>
      <p:sp>
        <p:nvSpPr>
          <p:cNvPr id="15" name="Oval Callout 14"/>
          <p:cNvSpPr/>
          <p:nvPr/>
        </p:nvSpPr>
        <p:spPr>
          <a:xfrm>
            <a:off x="4377267" y="5496873"/>
            <a:ext cx="1808062" cy="1121833"/>
          </a:xfrm>
          <a:prstGeom prst="wedgeEllipseCallout">
            <a:avLst>
              <a:gd name="adj1" fmla="val 138410"/>
              <a:gd name="adj2" fmla="val -25442"/>
            </a:avLst>
          </a:prstGeom>
          <a:solidFill>
            <a:schemeClr val="bg1">
              <a:alpha val="74000"/>
            </a:schemeClr>
          </a:solidFill>
          <a:ln/>
        </p:spPr>
        <p:style>
          <a:lnRef idx="1">
            <a:schemeClr val="accent1"/>
          </a:lnRef>
          <a:fillRef idx="3">
            <a:schemeClr val="accent1"/>
          </a:fillRef>
          <a:effectRef idx="2">
            <a:schemeClr val="accent1"/>
          </a:effectRef>
          <a:fontRef idx="minor">
            <a:schemeClr val="lt1"/>
          </a:fontRef>
        </p:style>
        <p:txBody>
          <a:bodyPr/>
          <a:lstStyle/>
          <a:p>
            <a:pPr algn="ctr"/>
            <a:endParaRPr lang="en-US" sz="1600" dirty="0">
              <a:solidFill>
                <a:srgbClr val="0000FF"/>
              </a:solidFill>
            </a:endParaRPr>
          </a:p>
        </p:txBody>
      </p:sp>
      <p:sp>
        <p:nvSpPr>
          <p:cNvPr id="9" name="Rectangle 8"/>
          <p:cNvSpPr/>
          <p:nvPr/>
        </p:nvSpPr>
        <p:spPr>
          <a:xfrm>
            <a:off x="2960814" y="3747475"/>
            <a:ext cx="3121367" cy="369332"/>
          </a:xfrm>
          <a:prstGeom prst="rect">
            <a:avLst/>
          </a:prstGeom>
        </p:spPr>
        <p:txBody>
          <a:bodyPr wrap="none">
            <a:spAutoFit/>
          </a:bodyPr>
          <a:lstStyle/>
          <a:p>
            <a:r>
              <a:rPr lang="en-US" b="1" dirty="0" smtClean="0"/>
              <a:t>Time in the theory </a:t>
            </a:r>
            <a:r>
              <a:rPr lang="en-US" b="1" dirty="0"/>
              <a:t>of relativity </a:t>
            </a:r>
          </a:p>
        </p:txBody>
      </p:sp>
      <p:pic>
        <p:nvPicPr>
          <p:cNvPr id="2" name="Picture 1" descr="261474772db3c1ed51e1f89ebcf1d48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1498" y="5705956"/>
            <a:ext cx="1401893" cy="623064"/>
          </a:xfrm>
          <a:prstGeom prst="rect">
            <a:avLst/>
          </a:prstGeom>
        </p:spPr>
      </p:pic>
    </p:spTree>
    <p:extLst>
      <p:ext uri="{BB962C8B-B14F-4D97-AF65-F5344CB8AC3E}">
        <p14:creationId xmlns:p14="http://schemas.microsoft.com/office/powerpoint/2010/main" val="259729120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a:xfrm>
            <a:off x="2638537" y="0"/>
            <a:ext cx="4998083" cy="584776"/>
          </a:xfrm>
          <a:prstGeom prst="rect">
            <a:avLst/>
          </a:prstGeom>
        </p:spPr>
        <p:txBody>
          <a:bodyPr wrap="none">
            <a:spAutoFit/>
          </a:bodyPr>
          <a:lstStyle/>
          <a:p>
            <a:r>
              <a:rPr lang="en-US" sz="3200" b="1" dirty="0" smtClean="0"/>
              <a:t>not used: </a:t>
            </a:r>
            <a:r>
              <a:rPr lang="en-US" sz="3200" b="1" dirty="0" err="1" smtClean="0"/>
              <a:t>Chelicerate</a:t>
            </a:r>
            <a:r>
              <a:rPr lang="en-US" sz="3200" dirty="0" smtClean="0"/>
              <a:t> </a:t>
            </a:r>
            <a:r>
              <a:rPr lang="en-US" sz="3200" b="1" dirty="0" smtClean="0"/>
              <a:t>Model</a:t>
            </a:r>
            <a:endParaRPr lang="en-US" sz="3200" dirty="0"/>
          </a:p>
        </p:txBody>
      </p:sp>
      <p:grpSp>
        <p:nvGrpSpPr>
          <p:cNvPr id="19" name="Group 18"/>
          <p:cNvGrpSpPr/>
          <p:nvPr/>
        </p:nvGrpSpPr>
        <p:grpSpPr>
          <a:xfrm>
            <a:off x="1050589" y="836460"/>
            <a:ext cx="7094733" cy="5039074"/>
            <a:chOff x="1045419" y="1099550"/>
            <a:chExt cx="7094733" cy="5039074"/>
          </a:xfrm>
        </p:grpSpPr>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8" name="Connector 7"/>
            <p:cNvSpPr/>
            <p:nvPr/>
          </p:nvSpPr>
          <p:spPr>
            <a:xfrm>
              <a:off x="2113169"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Connector 11"/>
            <p:cNvSpPr/>
            <p:nvPr/>
          </p:nvSpPr>
          <p:spPr>
            <a:xfrm>
              <a:off x="6176762"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Connector 13"/>
            <p:cNvSpPr/>
            <p:nvPr/>
          </p:nvSpPr>
          <p:spPr>
            <a:xfrm>
              <a:off x="2113169"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Connector 15"/>
            <p:cNvSpPr/>
            <p:nvPr/>
          </p:nvSpPr>
          <p:spPr>
            <a:xfrm>
              <a:off x="6176762"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Arrow Connector 5"/>
            <p:cNvCxnSpPr>
              <a:stCxn id="8" idx="2"/>
              <a:endCxn id="14" idx="2"/>
            </p:cNvCxnSpPr>
            <p:nvPr/>
          </p:nvCxnSpPr>
          <p:spPr>
            <a:xfrm>
              <a:off x="2113169" y="1998980"/>
              <a:ext cx="0" cy="279538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0"/>
              <a:endCxn id="8" idx="4"/>
            </p:cNvCxnSpPr>
            <p:nvPr/>
          </p:nvCxnSpPr>
          <p:spPr>
            <a:xfrm flipV="1">
              <a:off x="2524649" y="2410460"/>
              <a:ext cx="0" cy="197242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2" idx="4"/>
            </p:cNvCxnSpPr>
            <p:nvPr/>
          </p:nvCxnSpPr>
          <p:spPr>
            <a:xfrm flipH="1">
              <a:off x="6573624" y="2410460"/>
              <a:ext cx="14618" cy="200798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2" idx="2"/>
              <a:endCxn id="8" idx="6"/>
            </p:cNvCxnSpPr>
            <p:nvPr/>
          </p:nvCxnSpPr>
          <p:spPr>
            <a:xfrm flipH="1">
              <a:off x="2936129" y="1998980"/>
              <a:ext cx="3240633"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8" idx="0"/>
            </p:cNvCxnSpPr>
            <p:nvPr/>
          </p:nvCxnSpPr>
          <p:spPr>
            <a:xfrm>
              <a:off x="2524649" y="1587500"/>
              <a:ext cx="3914251" cy="0"/>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6" idx="0"/>
              <a:endCxn id="8" idx="6"/>
            </p:cNvCxnSpPr>
            <p:nvPr/>
          </p:nvCxnSpPr>
          <p:spPr>
            <a:xfrm flipH="1" flipV="1">
              <a:off x="2936129" y="1998980"/>
              <a:ext cx="3652113" cy="238390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2188134" y="1814314"/>
              <a:ext cx="695811" cy="369332"/>
            </a:xfrm>
            <a:prstGeom prst="rect">
              <a:avLst/>
            </a:prstGeom>
            <a:noFill/>
          </p:spPr>
          <p:txBody>
            <a:bodyPr wrap="none" rtlCol="0">
              <a:spAutoFit/>
            </a:bodyPr>
            <a:lstStyle/>
            <a:p>
              <a:r>
                <a:rPr lang="en-US" dirty="0" smtClean="0">
                  <a:solidFill>
                    <a:srgbClr val="0000FF"/>
                  </a:solidFill>
                </a:rPr>
                <a:t>US(1)</a:t>
              </a:r>
              <a:endParaRPr lang="en-US" dirty="0">
                <a:solidFill>
                  <a:srgbClr val="0000FF"/>
                </a:solidFill>
              </a:endParaRPr>
            </a:p>
          </p:txBody>
        </p:sp>
        <p:sp>
          <p:nvSpPr>
            <p:cNvPr id="80" name="TextBox 79"/>
            <p:cNvSpPr txBox="1"/>
            <p:nvPr/>
          </p:nvSpPr>
          <p:spPr>
            <a:xfrm>
              <a:off x="6258064" y="1814314"/>
              <a:ext cx="723312" cy="369332"/>
            </a:xfrm>
            <a:prstGeom prst="rect">
              <a:avLst/>
            </a:prstGeom>
            <a:noFill/>
          </p:spPr>
          <p:txBody>
            <a:bodyPr wrap="none" rtlCol="0">
              <a:spAutoFit/>
            </a:bodyPr>
            <a:lstStyle/>
            <a:p>
              <a:r>
                <a:rPr lang="en-US" dirty="0" smtClean="0">
                  <a:solidFill>
                    <a:srgbClr val="0000FF"/>
                  </a:solidFill>
                </a:rPr>
                <a:t>UA(2)</a:t>
              </a:r>
              <a:endParaRPr lang="en-US" dirty="0">
                <a:solidFill>
                  <a:srgbClr val="0000FF"/>
                </a:solidFill>
              </a:endParaRPr>
            </a:p>
          </p:txBody>
        </p:sp>
        <p:sp>
          <p:nvSpPr>
            <p:cNvPr id="81" name="TextBox 80"/>
            <p:cNvSpPr txBox="1"/>
            <p:nvPr/>
          </p:nvSpPr>
          <p:spPr>
            <a:xfrm>
              <a:off x="2217622" y="4614530"/>
              <a:ext cx="689725" cy="369332"/>
            </a:xfrm>
            <a:prstGeom prst="rect">
              <a:avLst/>
            </a:prstGeom>
            <a:noFill/>
          </p:spPr>
          <p:txBody>
            <a:bodyPr wrap="none" rtlCol="0">
              <a:spAutoFit/>
            </a:bodyPr>
            <a:lstStyle/>
            <a:p>
              <a:r>
                <a:rPr lang="en-US" dirty="0" smtClean="0">
                  <a:solidFill>
                    <a:srgbClr val="0000FF"/>
                  </a:solidFill>
                </a:rPr>
                <a:t>DS(3)</a:t>
              </a:r>
              <a:endParaRPr lang="en-US" dirty="0">
                <a:solidFill>
                  <a:srgbClr val="0000FF"/>
                </a:solidFill>
              </a:endParaRPr>
            </a:p>
          </p:txBody>
        </p:sp>
        <p:sp>
          <p:nvSpPr>
            <p:cNvPr id="82" name="TextBox 81"/>
            <p:cNvSpPr txBox="1"/>
            <p:nvPr/>
          </p:nvSpPr>
          <p:spPr>
            <a:xfrm>
              <a:off x="6282496" y="4609702"/>
              <a:ext cx="717226" cy="369332"/>
            </a:xfrm>
            <a:prstGeom prst="rect">
              <a:avLst/>
            </a:prstGeom>
            <a:noFill/>
          </p:spPr>
          <p:txBody>
            <a:bodyPr wrap="none" rtlCol="0">
              <a:spAutoFit/>
            </a:bodyPr>
            <a:lstStyle/>
            <a:p>
              <a:r>
                <a:rPr lang="en-US" dirty="0" smtClean="0">
                  <a:solidFill>
                    <a:srgbClr val="0000FF"/>
                  </a:solidFill>
                </a:rPr>
                <a:t>DA(4)</a:t>
              </a:r>
              <a:endParaRPr lang="en-US" dirty="0">
                <a:solidFill>
                  <a:srgbClr val="0000FF"/>
                </a:solidFill>
              </a:endParaRPr>
            </a:p>
          </p:txBody>
        </p:sp>
        <p:sp>
          <p:nvSpPr>
            <p:cNvPr id="93" name="Arc 92"/>
            <p:cNvSpPr/>
            <p:nvPr/>
          </p:nvSpPr>
          <p:spPr>
            <a:xfrm rot="17206630">
              <a:off x="1587796" y="1178126"/>
              <a:ext cx="822960" cy="817040"/>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endParaRPr lang="en-US"/>
            </a:p>
          </p:txBody>
        </p:sp>
        <p:cxnSp>
          <p:nvCxnSpPr>
            <p:cNvPr id="95" name="Straight Arrow Connector 94"/>
            <p:cNvCxnSpPr/>
            <p:nvPr/>
          </p:nvCxnSpPr>
          <p:spPr>
            <a:xfrm flipH="1">
              <a:off x="1562101" y="2100240"/>
              <a:ext cx="551068" cy="506496"/>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1879600" y="5205848"/>
              <a:ext cx="578632" cy="572652"/>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16" idx="4"/>
            </p:cNvCxnSpPr>
            <p:nvPr/>
          </p:nvCxnSpPr>
          <p:spPr>
            <a:xfrm>
              <a:off x="6588242" y="5205848"/>
              <a:ext cx="601098" cy="572652"/>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12" idx="6"/>
            </p:cNvCxnSpPr>
            <p:nvPr/>
          </p:nvCxnSpPr>
          <p:spPr>
            <a:xfrm>
              <a:off x="6999722" y="1998980"/>
              <a:ext cx="592346" cy="607756"/>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0" name="Arc 109"/>
            <p:cNvSpPr/>
            <p:nvPr/>
          </p:nvSpPr>
          <p:spPr>
            <a:xfrm rot="1463315">
              <a:off x="6637138" y="1099550"/>
              <a:ext cx="822960" cy="81704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5" name="Arc 34"/>
            <p:cNvSpPr/>
            <p:nvPr/>
          </p:nvSpPr>
          <p:spPr>
            <a:xfrm rot="13202972">
              <a:off x="1510275" y="4645736"/>
              <a:ext cx="822960" cy="817040"/>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6" name="Arc 35"/>
            <p:cNvSpPr/>
            <p:nvPr/>
          </p:nvSpPr>
          <p:spPr>
            <a:xfrm rot="5923941">
              <a:off x="6777859" y="4716468"/>
              <a:ext cx="822960" cy="81704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7" name="Rectangle 16"/>
            <p:cNvSpPr/>
            <p:nvPr/>
          </p:nvSpPr>
          <p:spPr>
            <a:xfrm>
              <a:off x="1045419" y="1352649"/>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1</a:t>
              </a:r>
              <a:endParaRPr lang="en-US" sz="2400" baseline="-25000" dirty="0">
                <a:solidFill>
                  <a:srgbClr val="008000"/>
                </a:solidFill>
              </a:endParaRPr>
            </a:p>
          </p:txBody>
        </p:sp>
        <p:sp>
          <p:nvSpPr>
            <p:cNvPr id="43" name="Rectangle 42"/>
            <p:cNvSpPr/>
            <p:nvPr/>
          </p:nvSpPr>
          <p:spPr>
            <a:xfrm>
              <a:off x="1066800" y="4800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3</a:t>
              </a:r>
              <a:endParaRPr lang="en-US" sz="2400" baseline="-25000" dirty="0">
                <a:solidFill>
                  <a:srgbClr val="008000"/>
                </a:solidFill>
              </a:endParaRPr>
            </a:p>
          </p:txBody>
        </p:sp>
        <p:sp>
          <p:nvSpPr>
            <p:cNvPr id="44" name="Rectangle 43"/>
            <p:cNvSpPr/>
            <p:nvPr/>
          </p:nvSpPr>
          <p:spPr>
            <a:xfrm>
              <a:off x="7620000" y="1371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2</a:t>
              </a:r>
              <a:endParaRPr lang="en-US" sz="2400" baseline="-25000" dirty="0">
                <a:solidFill>
                  <a:srgbClr val="008000"/>
                </a:solidFill>
              </a:endParaRPr>
            </a:p>
          </p:txBody>
        </p:sp>
        <p:sp>
          <p:nvSpPr>
            <p:cNvPr id="46" name="Rectangle 45"/>
            <p:cNvSpPr/>
            <p:nvPr/>
          </p:nvSpPr>
          <p:spPr>
            <a:xfrm>
              <a:off x="7696200" y="4800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4</a:t>
              </a:r>
              <a:endParaRPr lang="en-US" sz="2400" baseline="-25000" dirty="0">
                <a:solidFill>
                  <a:srgbClr val="008000"/>
                </a:solidFill>
              </a:endParaRPr>
            </a:p>
          </p:txBody>
        </p:sp>
        <p:sp>
          <p:nvSpPr>
            <p:cNvPr id="47" name="Rectangle 46"/>
            <p:cNvSpPr/>
            <p:nvPr/>
          </p:nvSpPr>
          <p:spPr>
            <a:xfrm>
              <a:off x="1143000" y="2500220"/>
              <a:ext cx="273212" cy="369332"/>
            </a:xfrm>
            <a:prstGeom prst="rect">
              <a:avLst/>
            </a:prstGeom>
          </p:spPr>
          <p:txBody>
            <a:bodyPr wrap="none" lIns="0" tIns="0" rIns="0" bIns="0">
              <a:spAutoFit/>
            </a:bodyPr>
            <a:lstStyle/>
            <a:p>
              <a:r>
                <a:rPr lang="el-GR" sz="2400" dirty="0" smtClean="0">
                  <a:solidFill>
                    <a:srgbClr val="000000"/>
                  </a:solidFill>
                </a:rPr>
                <a:t>μ</a:t>
              </a:r>
              <a:r>
                <a:rPr lang="en-US" sz="2400" baseline="-25000" dirty="0" smtClean="0">
                  <a:solidFill>
                    <a:srgbClr val="000000"/>
                  </a:solidFill>
                </a:rPr>
                <a:t>1</a:t>
              </a:r>
              <a:endParaRPr lang="en-US" sz="2400" baseline="-25000" dirty="0">
                <a:solidFill>
                  <a:srgbClr val="000000"/>
                </a:solidFill>
              </a:endParaRPr>
            </a:p>
          </p:txBody>
        </p:sp>
        <p:sp>
          <p:nvSpPr>
            <p:cNvPr id="49" name="Rectangle 48"/>
            <p:cNvSpPr/>
            <p:nvPr/>
          </p:nvSpPr>
          <p:spPr>
            <a:xfrm>
              <a:off x="1295400" y="5638800"/>
              <a:ext cx="457878"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3</a:t>
              </a:r>
              <a:endParaRPr lang="en-US" sz="2400" baseline="-25000" dirty="0">
                <a:solidFill>
                  <a:srgbClr val="000000"/>
                </a:solidFill>
              </a:endParaRPr>
            </a:p>
          </p:txBody>
        </p:sp>
        <p:sp>
          <p:nvSpPr>
            <p:cNvPr id="50" name="Rectangle 49"/>
            <p:cNvSpPr/>
            <p:nvPr/>
          </p:nvSpPr>
          <p:spPr>
            <a:xfrm>
              <a:off x="7606074" y="2514600"/>
              <a:ext cx="457878"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2</a:t>
              </a:r>
              <a:endParaRPr lang="en-US" sz="2400" baseline="-25000" dirty="0">
                <a:solidFill>
                  <a:srgbClr val="000000"/>
                </a:solidFill>
              </a:endParaRPr>
            </a:p>
          </p:txBody>
        </p:sp>
        <p:sp>
          <p:nvSpPr>
            <p:cNvPr id="51" name="Rectangle 50"/>
            <p:cNvSpPr/>
            <p:nvPr/>
          </p:nvSpPr>
          <p:spPr>
            <a:xfrm>
              <a:off x="7264543" y="5676959"/>
              <a:ext cx="457878"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4</a:t>
              </a:r>
              <a:endParaRPr lang="en-US" sz="2400" baseline="-25000" dirty="0">
                <a:solidFill>
                  <a:srgbClr val="000000"/>
                </a:solidFill>
              </a:endParaRPr>
            </a:p>
          </p:txBody>
        </p:sp>
        <p:sp>
          <p:nvSpPr>
            <p:cNvPr id="53" name="Rectangle 52"/>
            <p:cNvSpPr/>
            <p:nvPr/>
          </p:nvSpPr>
          <p:spPr>
            <a:xfrm>
              <a:off x="1633623" y="3151868"/>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13</a:t>
              </a:r>
              <a:endParaRPr lang="en-US" sz="2400" baseline="-25000" dirty="0">
                <a:solidFill>
                  <a:schemeClr val="accent4">
                    <a:lumMod val="75000"/>
                  </a:schemeClr>
                </a:solidFill>
              </a:endParaRPr>
            </a:p>
          </p:txBody>
        </p:sp>
        <p:sp>
          <p:nvSpPr>
            <p:cNvPr id="54" name="Rectangle 53"/>
            <p:cNvSpPr/>
            <p:nvPr/>
          </p:nvSpPr>
          <p:spPr>
            <a:xfrm>
              <a:off x="2079009" y="3151582"/>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31</a:t>
              </a:r>
              <a:endParaRPr lang="en-US" sz="2400" baseline="-25000" dirty="0">
                <a:solidFill>
                  <a:schemeClr val="accent4">
                    <a:lumMod val="75000"/>
                  </a:schemeClr>
                </a:solidFill>
              </a:endParaRPr>
            </a:p>
          </p:txBody>
        </p:sp>
        <p:sp>
          <p:nvSpPr>
            <p:cNvPr id="63" name="Rectangle 62"/>
            <p:cNvSpPr/>
            <p:nvPr/>
          </p:nvSpPr>
          <p:spPr>
            <a:xfrm>
              <a:off x="6501742" y="3200686"/>
              <a:ext cx="556563"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24</a:t>
              </a:r>
              <a:endParaRPr lang="en-US" sz="2400" baseline="-25000" dirty="0">
                <a:solidFill>
                  <a:schemeClr val="accent4">
                    <a:lumMod val="75000"/>
                  </a:schemeClr>
                </a:solidFill>
              </a:endParaRPr>
            </a:p>
          </p:txBody>
        </p:sp>
        <p:sp>
          <p:nvSpPr>
            <p:cNvPr id="65" name="Rectangle 64"/>
            <p:cNvSpPr/>
            <p:nvPr/>
          </p:nvSpPr>
          <p:spPr>
            <a:xfrm>
              <a:off x="4114800" y="1143000"/>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12</a:t>
              </a:r>
              <a:endParaRPr lang="en-US" sz="2400" baseline="-25000" dirty="0">
                <a:solidFill>
                  <a:schemeClr val="accent4">
                    <a:lumMod val="75000"/>
                  </a:schemeClr>
                </a:solidFill>
              </a:endParaRPr>
            </a:p>
          </p:txBody>
        </p:sp>
        <p:sp>
          <p:nvSpPr>
            <p:cNvPr id="66" name="Rectangle 65"/>
            <p:cNvSpPr/>
            <p:nvPr/>
          </p:nvSpPr>
          <p:spPr>
            <a:xfrm>
              <a:off x="4093238" y="1558499"/>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21</a:t>
              </a:r>
              <a:endParaRPr lang="en-US" sz="2400" baseline="-25000" dirty="0">
                <a:solidFill>
                  <a:schemeClr val="accent4">
                    <a:lumMod val="75000"/>
                  </a:schemeClr>
                </a:solidFill>
              </a:endParaRPr>
            </a:p>
          </p:txBody>
        </p:sp>
        <p:sp>
          <p:nvSpPr>
            <p:cNvPr id="69" name="Rectangle 68"/>
            <p:cNvSpPr/>
            <p:nvPr/>
          </p:nvSpPr>
          <p:spPr>
            <a:xfrm>
              <a:off x="4547014" y="3411090"/>
              <a:ext cx="55435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41</a:t>
              </a:r>
              <a:endParaRPr lang="en-US" sz="2400" baseline="-25000" dirty="0">
                <a:solidFill>
                  <a:schemeClr val="accent4">
                    <a:lumMod val="75000"/>
                  </a:schemeClr>
                </a:solidFill>
              </a:endParaRPr>
            </a:p>
          </p:txBody>
        </p:sp>
      </p:grpSp>
      <p:grpSp>
        <p:nvGrpSpPr>
          <p:cNvPr id="39" name="Group 38"/>
          <p:cNvGrpSpPr/>
          <p:nvPr/>
        </p:nvGrpSpPr>
        <p:grpSpPr>
          <a:xfrm>
            <a:off x="57346" y="715674"/>
            <a:ext cx="829106" cy="4698195"/>
            <a:chOff x="588214" y="672224"/>
            <a:chExt cx="829106" cy="4698195"/>
          </a:xfrm>
        </p:grpSpPr>
        <p:pic>
          <p:nvPicPr>
            <p:cNvPr id="23" name="Picture 22" descr="Soil_profile_in_mature_forest.jpg"/>
            <p:cNvPicPr>
              <a:picLocks noChangeAspect="1"/>
            </p:cNvPicPr>
            <p:nvPr/>
          </p:nvPicPr>
          <p:blipFill rotWithShape="1">
            <a:blip r:embed="rId2">
              <a:extLst>
                <a:ext uri="{28A0092B-C50C-407E-A947-70E740481C1C}">
                  <a14:useLocalDpi xmlns:a14="http://schemas.microsoft.com/office/drawing/2010/main" val="0"/>
                </a:ext>
              </a:extLst>
            </a:blip>
            <a:srcRect l="35269" t="1541" r="55151" b="60291"/>
            <a:stretch/>
          </p:blipFill>
          <p:spPr>
            <a:xfrm>
              <a:off x="603504" y="1081883"/>
              <a:ext cx="813816" cy="4288536"/>
            </a:xfrm>
            <a:prstGeom prst="rect">
              <a:avLst/>
            </a:prstGeom>
          </p:spPr>
        </p:pic>
        <p:cxnSp>
          <p:nvCxnSpPr>
            <p:cNvPr id="72" name="Straight Connector 71"/>
            <p:cNvCxnSpPr/>
            <p:nvPr/>
          </p:nvCxnSpPr>
          <p:spPr>
            <a:xfrm>
              <a:off x="588214" y="3042970"/>
              <a:ext cx="803572" cy="24945"/>
            </a:xfrm>
            <a:prstGeom prst="line">
              <a:avLst/>
            </a:prstGeom>
            <a:ln w="57150" cap="flat">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88214" y="1644808"/>
              <a:ext cx="774571" cy="369332"/>
            </a:xfrm>
            <a:prstGeom prst="rect">
              <a:avLst/>
            </a:prstGeom>
            <a:solidFill>
              <a:schemeClr val="bg1">
                <a:alpha val="61000"/>
              </a:schemeClr>
            </a:solidFill>
          </p:spPr>
          <p:txBody>
            <a:bodyPr wrap="none" rtlCol="0">
              <a:spAutoFit/>
            </a:bodyPr>
            <a:lstStyle/>
            <a:p>
              <a:r>
                <a:rPr lang="en-US" b="1" dirty="0" smtClean="0">
                  <a:solidFill>
                    <a:srgbClr val="0000FF"/>
                  </a:solidFill>
                </a:rPr>
                <a:t>U</a:t>
              </a:r>
              <a:r>
                <a:rPr lang="en-US" dirty="0" smtClean="0">
                  <a:solidFill>
                    <a:srgbClr val="FF0000"/>
                  </a:solidFill>
                </a:rPr>
                <a:t>pper</a:t>
              </a:r>
              <a:endParaRPr lang="en-US" dirty="0">
                <a:solidFill>
                  <a:srgbClr val="FF0000"/>
                </a:solidFill>
              </a:endParaRPr>
            </a:p>
          </p:txBody>
        </p:sp>
        <p:sp>
          <p:nvSpPr>
            <p:cNvPr id="77" name="TextBox 76"/>
            <p:cNvSpPr txBox="1"/>
            <p:nvPr/>
          </p:nvSpPr>
          <p:spPr>
            <a:xfrm>
              <a:off x="655060" y="3947638"/>
              <a:ext cx="681159" cy="369332"/>
            </a:xfrm>
            <a:prstGeom prst="rect">
              <a:avLst/>
            </a:prstGeom>
            <a:solidFill>
              <a:schemeClr val="bg1">
                <a:alpha val="48000"/>
              </a:schemeClr>
            </a:solidFill>
          </p:spPr>
          <p:txBody>
            <a:bodyPr wrap="none" rtlCol="0">
              <a:spAutoFit/>
            </a:bodyPr>
            <a:lstStyle/>
            <a:p>
              <a:r>
                <a:rPr lang="en-US" b="1" dirty="0" smtClean="0">
                  <a:solidFill>
                    <a:srgbClr val="0000FF"/>
                  </a:solidFill>
                </a:rPr>
                <a:t>D</a:t>
              </a:r>
              <a:r>
                <a:rPr lang="en-US" dirty="0" smtClean="0">
                  <a:solidFill>
                    <a:srgbClr val="FF0000"/>
                  </a:solidFill>
                </a:rPr>
                <a:t>eep</a:t>
              </a:r>
              <a:endParaRPr lang="en-US" dirty="0">
                <a:solidFill>
                  <a:srgbClr val="FF0000"/>
                </a:solidFill>
              </a:endParaRPr>
            </a:p>
          </p:txBody>
        </p:sp>
        <p:sp>
          <p:nvSpPr>
            <p:cNvPr id="83" name="TextBox 82"/>
            <p:cNvSpPr txBox="1"/>
            <p:nvPr/>
          </p:nvSpPr>
          <p:spPr>
            <a:xfrm>
              <a:off x="737333" y="672224"/>
              <a:ext cx="518404" cy="369332"/>
            </a:xfrm>
            <a:prstGeom prst="rect">
              <a:avLst/>
            </a:prstGeom>
            <a:solidFill>
              <a:schemeClr val="bg1">
                <a:alpha val="48000"/>
              </a:schemeClr>
            </a:solidFill>
          </p:spPr>
          <p:txBody>
            <a:bodyPr wrap="none" rtlCol="0">
              <a:spAutoFit/>
            </a:bodyPr>
            <a:lstStyle/>
            <a:p>
              <a:r>
                <a:rPr lang="en-US" dirty="0" smtClean="0">
                  <a:solidFill>
                    <a:srgbClr val="FF0000"/>
                  </a:solidFill>
                </a:rPr>
                <a:t>Soil</a:t>
              </a:r>
              <a:endParaRPr lang="en-US" dirty="0">
                <a:solidFill>
                  <a:srgbClr val="FF0000"/>
                </a:solidFill>
              </a:endParaRPr>
            </a:p>
          </p:txBody>
        </p:sp>
      </p:grpSp>
      <p:sp>
        <p:nvSpPr>
          <p:cNvPr id="40" name="Rectangle 39"/>
          <p:cNvSpPr/>
          <p:nvPr/>
        </p:nvSpPr>
        <p:spPr>
          <a:xfrm>
            <a:off x="8205588" y="1157923"/>
            <a:ext cx="813816" cy="2068157"/>
          </a:xfrm>
          <a:prstGeom prst="rect">
            <a:avLst/>
          </a:prstGeom>
          <a:solidFill>
            <a:schemeClr val="accent3">
              <a:lumMod val="40000"/>
              <a:lumOff val="60000"/>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8095407" y="715150"/>
            <a:ext cx="1025153" cy="369332"/>
          </a:xfrm>
          <a:prstGeom prst="rect">
            <a:avLst/>
          </a:prstGeom>
          <a:solidFill>
            <a:schemeClr val="bg1">
              <a:alpha val="48000"/>
            </a:schemeClr>
          </a:solidFill>
        </p:spPr>
        <p:txBody>
          <a:bodyPr wrap="none" rtlCol="0">
            <a:spAutoFit/>
          </a:bodyPr>
          <a:lstStyle/>
          <a:p>
            <a:r>
              <a:rPr lang="en-US" dirty="0" smtClean="0">
                <a:solidFill>
                  <a:srgbClr val="FF0000"/>
                </a:solidFill>
              </a:rPr>
              <a:t>Sexuality</a:t>
            </a:r>
            <a:endParaRPr lang="en-US" dirty="0">
              <a:solidFill>
                <a:srgbClr val="FF0000"/>
              </a:solidFill>
            </a:endParaRPr>
          </a:p>
        </p:txBody>
      </p:sp>
      <p:sp>
        <p:nvSpPr>
          <p:cNvPr id="86" name="Rectangle 85"/>
          <p:cNvSpPr/>
          <p:nvPr/>
        </p:nvSpPr>
        <p:spPr>
          <a:xfrm>
            <a:off x="8205588" y="3226080"/>
            <a:ext cx="813816" cy="2068157"/>
          </a:xfrm>
          <a:prstGeom prst="rect">
            <a:avLst/>
          </a:prstGeom>
          <a:solidFill>
            <a:schemeClr val="accent3">
              <a:lumMod val="20000"/>
              <a:lumOff val="80000"/>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8296044" y="1691330"/>
            <a:ext cx="608753"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S</a:t>
            </a:r>
            <a:r>
              <a:rPr lang="en-US" dirty="0" smtClean="0">
                <a:solidFill>
                  <a:srgbClr val="FF0000"/>
                </a:solidFill>
              </a:rPr>
              <a:t>exual</a:t>
            </a:r>
            <a:endParaRPr lang="en-US" dirty="0">
              <a:solidFill>
                <a:srgbClr val="FF0000"/>
              </a:solidFill>
            </a:endParaRPr>
          </a:p>
        </p:txBody>
      </p:sp>
      <p:sp>
        <p:nvSpPr>
          <p:cNvPr id="88" name="TextBox 87"/>
          <p:cNvSpPr txBox="1"/>
          <p:nvPr/>
        </p:nvSpPr>
        <p:spPr>
          <a:xfrm>
            <a:off x="8252979" y="3973316"/>
            <a:ext cx="729805"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A</a:t>
            </a:r>
            <a:r>
              <a:rPr lang="en-US" dirty="0" smtClean="0">
                <a:solidFill>
                  <a:srgbClr val="FF0000"/>
                </a:solidFill>
              </a:rPr>
              <a:t>sexual</a:t>
            </a:r>
            <a:endParaRPr lang="en-US" dirty="0">
              <a:solidFill>
                <a:srgbClr val="FF0000"/>
              </a:solidFill>
            </a:endParaRPr>
          </a:p>
        </p:txBody>
      </p:sp>
      <p:sp>
        <p:nvSpPr>
          <p:cNvPr id="71" name="Rectangle 70"/>
          <p:cNvSpPr/>
          <p:nvPr/>
        </p:nvSpPr>
        <p:spPr>
          <a:xfrm>
            <a:off x="2514351" y="852330"/>
            <a:ext cx="318296" cy="369332"/>
          </a:xfrm>
          <a:prstGeom prst="rect">
            <a:avLst/>
          </a:prstGeom>
        </p:spPr>
        <p:txBody>
          <a:bodyPr wrap="none" lIns="0" tIns="0" rIns="0" bIns="0">
            <a:spAutoFit/>
          </a:bodyPr>
          <a:lstStyle/>
          <a:p>
            <a:r>
              <a:rPr lang="en-US" sz="2400" dirty="0" smtClean="0">
                <a:solidFill>
                  <a:srgbClr val="000000"/>
                </a:solidFill>
              </a:rPr>
              <a:t>sf</a:t>
            </a:r>
            <a:r>
              <a:rPr lang="en-US" sz="2400" baseline="-25000" dirty="0" smtClean="0">
                <a:solidFill>
                  <a:srgbClr val="000000"/>
                </a:solidFill>
              </a:rPr>
              <a:t>1</a:t>
            </a:r>
            <a:endParaRPr lang="en-US" sz="2400" baseline="-25000" dirty="0">
              <a:solidFill>
                <a:srgbClr val="000000"/>
              </a:solidFill>
            </a:endParaRPr>
          </a:p>
        </p:txBody>
      </p:sp>
      <p:sp>
        <p:nvSpPr>
          <p:cNvPr id="73" name="Rectangle 72"/>
          <p:cNvSpPr/>
          <p:nvPr/>
        </p:nvSpPr>
        <p:spPr>
          <a:xfrm>
            <a:off x="6260498" y="838200"/>
            <a:ext cx="318296" cy="369332"/>
          </a:xfrm>
          <a:prstGeom prst="rect">
            <a:avLst/>
          </a:prstGeom>
        </p:spPr>
        <p:txBody>
          <a:bodyPr wrap="none" lIns="0" tIns="0" rIns="0" bIns="0">
            <a:spAutoFit/>
          </a:bodyPr>
          <a:lstStyle/>
          <a:p>
            <a:r>
              <a:rPr lang="en-US" sz="2400" dirty="0" smtClean="0">
                <a:solidFill>
                  <a:srgbClr val="000000"/>
                </a:solidFill>
              </a:rPr>
              <a:t>sf</a:t>
            </a:r>
            <a:r>
              <a:rPr lang="en-US" sz="2400" baseline="-25000" dirty="0" smtClean="0">
                <a:solidFill>
                  <a:srgbClr val="000000"/>
                </a:solidFill>
              </a:rPr>
              <a:t>2</a:t>
            </a:r>
            <a:endParaRPr lang="en-US" sz="2400" baseline="-25000" dirty="0">
              <a:solidFill>
                <a:srgbClr val="000000"/>
              </a:solidFill>
            </a:endParaRPr>
          </a:p>
        </p:txBody>
      </p:sp>
      <p:sp>
        <p:nvSpPr>
          <p:cNvPr id="74" name="Rectangle 73"/>
          <p:cNvSpPr/>
          <p:nvPr/>
        </p:nvSpPr>
        <p:spPr>
          <a:xfrm>
            <a:off x="6172200" y="5105400"/>
            <a:ext cx="318296" cy="369332"/>
          </a:xfrm>
          <a:prstGeom prst="rect">
            <a:avLst/>
          </a:prstGeom>
        </p:spPr>
        <p:txBody>
          <a:bodyPr wrap="none" lIns="0" tIns="0" rIns="0" bIns="0">
            <a:spAutoFit/>
          </a:bodyPr>
          <a:lstStyle/>
          <a:p>
            <a:r>
              <a:rPr lang="en-US" sz="2400" dirty="0" smtClean="0">
                <a:solidFill>
                  <a:srgbClr val="000000"/>
                </a:solidFill>
              </a:rPr>
              <a:t>sf</a:t>
            </a:r>
            <a:r>
              <a:rPr lang="en-US" sz="2400" baseline="-25000" dirty="0" smtClean="0">
                <a:solidFill>
                  <a:srgbClr val="000000"/>
                </a:solidFill>
              </a:rPr>
              <a:t>4</a:t>
            </a:r>
            <a:endParaRPr lang="en-US" sz="2400" baseline="-25000" dirty="0">
              <a:solidFill>
                <a:srgbClr val="000000"/>
              </a:solidFill>
            </a:endParaRPr>
          </a:p>
        </p:txBody>
      </p:sp>
      <p:sp>
        <p:nvSpPr>
          <p:cNvPr id="75" name="Rectangle 74"/>
          <p:cNvSpPr/>
          <p:nvPr/>
        </p:nvSpPr>
        <p:spPr>
          <a:xfrm>
            <a:off x="2514600" y="5029200"/>
            <a:ext cx="318296" cy="369332"/>
          </a:xfrm>
          <a:prstGeom prst="rect">
            <a:avLst/>
          </a:prstGeom>
        </p:spPr>
        <p:txBody>
          <a:bodyPr wrap="none" lIns="0" tIns="0" rIns="0" bIns="0">
            <a:spAutoFit/>
          </a:bodyPr>
          <a:lstStyle/>
          <a:p>
            <a:r>
              <a:rPr lang="en-US" sz="2400" dirty="0" smtClean="0">
                <a:solidFill>
                  <a:srgbClr val="000000"/>
                </a:solidFill>
              </a:rPr>
              <a:t>sf</a:t>
            </a:r>
            <a:r>
              <a:rPr lang="en-US" sz="2400" baseline="-25000" dirty="0" smtClean="0">
                <a:solidFill>
                  <a:srgbClr val="000000"/>
                </a:solidFill>
              </a:rPr>
              <a:t>3</a:t>
            </a:r>
            <a:endParaRPr lang="en-US" sz="2400" baseline="-25000" dirty="0">
              <a:solidFill>
                <a:srgbClr val="000000"/>
              </a:solidFill>
            </a:endParaRPr>
          </a:p>
        </p:txBody>
      </p:sp>
      <p:sp>
        <p:nvSpPr>
          <p:cNvPr id="2" name="Rectangle 1"/>
          <p:cNvSpPr/>
          <p:nvPr/>
        </p:nvSpPr>
        <p:spPr>
          <a:xfrm>
            <a:off x="1635494" y="1125333"/>
            <a:ext cx="827908" cy="369332"/>
          </a:xfrm>
          <a:prstGeom prst="rect">
            <a:avLst/>
          </a:prstGeom>
        </p:spPr>
        <p:txBody>
          <a:bodyPr wrap="none">
            <a:spAutoFit/>
          </a:bodyPr>
          <a:lstStyle/>
          <a:p>
            <a:r>
              <a:rPr lang="en-US" dirty="0" smtClean="0"/>
              <a:t>3107.8</a:t>
            </a:r>
            <a:endParaRPr lang="en-US" dirty="0"/>
          </a:p>
        </p:txBody>
      </p:sp>
      <p:sp>
        <p:nvSpPr>
          <p:cNvPr id="3" name="Rectangle 2"/>
          <p:cNvSpPr/>
          <p:nvPr/>
        </p:nvSpPr>
        <p:spPr>
          <a:xfrm>
            <a:off x="6728253" y="1022866"/>
            <a:ext cx="710914" cy="369332"/>
          </a:xfrm>
          <a:prstGeom prst="rect">
            <a:avLst/>
          </a:prstGeom>
        </p:spPr>
        <p:txBody>
          <a:bodyPr wrap="none">
            <a:spAutoFit/>
          </a:bodyPr>
          <a:lstStyle/>
          <a:p>
            <a:r>
              <a:rPr lang="en-US" dirty="0" smtClean="0"/>
              <a:t>158.7</a:t>
            </a:r>
            <a:endParaRPr lang="en-US" dirty="0"/>
          </a:p>
        </p:txBody>
      </p:sp>
      <p:sp>
        <p:nvSpPr>
          <p:cNvPr id="4" name="Rectangle 3"/>
          <p:cNvSpPr/>
          <p:nvPr/>
        </p:nvSpPr>
        <p:spPr>
          <a:xfrm>
            <a:off x="6890454" y="4690198"/>
            <a:ext cx="593920" cy="369332"/>
          </a:xfrm>
          <a:prstGeom prst="rect">
            <a:avLst/>
          </a:prstGeom>
        </p:spPr>
        <p:txBody>
          <a:bodyPr wrap="none">
            <a:spAutoFit/>
          </a:bodyPr>
          <a:lstStyle/>
          <a:p>
            <a:r>
              <a:rPr lang="en-US" dirty="0" smtClean="0"/>
              <a:t>36.9</a:t>
            </a:r>
            <a:endParaRPr lang="en-US" dirty="0"/>
          </a:p>
        </p:txBody>
      </p:sp>
      <p:sp>
        <p:nvSpPr>
          <p:cNvPr id="5" name="Rectangle 4"/>
          <p:cNvSpPr/>
          <p:nvPr/>
        </p:nvSpPr>
        <p:spPr>
          <a:xfrm>
            <a:off x="1007428" y="2570888"/>
            <a:ext cx="827908" cy="369332"/>
          </a:xfrm>
          <a:prstGeom prst="rect">
            <a:avLst/>
          </a:prstGeom>
        </p:spPr>
        <p:txBody>
          <a:bodyPr wrap="none">
            <a:spAutoFit/>
          </a:bodyPr>
          <a:lstStyle/>
          <a:p>
            <a:r>
              <a:rPr lang="en-US" dirty="0" smtClean="0"/>
              <a:t>3103.4</a:t>
            </a:r>
            <a:endParaRPr lang="en-US" dirty="0"/>
          </a:p>
        </p:txBody>
      </p:sp>
      <p:sp>
        <p:nvSpPr>
          <p:cNvPr id="7" name="Rectangle 6"/>
          <p:cNvSpPr/>
          <p:nvPr/>
        </p:nvSpPr>
        <p:spPr>
          <a:xfrm>
            <a:off x="7597238" y="2661117"/>
            <a:ext cx="593920" cy="369332"/>
          </a:xfrm>
          <a:prstGeom prst="rect">
            <a:avLst/>
          </a:prstGeom>
        </p:spPr>
        <p:txBody>
          <a:bodyPr wrap="none">
            <a:spAutoFit/>
          </a:bodyPr>
          <a:lstStyle/>
          <a:p>
            <a:r>
              <a:rPr lang="en-US" dirty="0" smtClean="0"/>
              <a:t>86.6</a:t>
            </a:r>
            <a:endParaRPr lang="en-US" dirty="0"/>
          </a:p>
        </p:txBody>
      </p:sp>
      <p:sp>
        <p:nvSpPr>
          <p:cNvPr id="9" name="Rectangle 8"/>
          <p:cNvSpPr/>
          <p:nvPr/>
        </p:nvSpPr>
        <p:spPr>
          <a:xfrm>
            <a:off x="7196557" y="5837375"/>
            <a:ext cx="593920" cy="369332"/>
          </a:xfrm>
          <a:prstGeom prst="rect">
            <a:avLst/>
          </a:prstGeom>
        </p:spPr>
        <p:txBody>
          <a:bodyPr wrap="none">
            <a:spAutoFit/>
          </a:bodyPr>
          <a:lstStyle/>
          <a:p>
            <a:r>
              <a:rPr lang="en-US" dirty="0" smtClean="0"/>
              <a:t>4.69</a:t>
            </a:r>
            <a:endParaRPr lang="en-US" dirty="0"/>
          </a:p>
        </p:txBody>
      </p:sp>
      <p:sp>
        <p:nvSpPr>
          <p:cNvPr id="10" name="Rectangle 9"/>
          <p:cNvSpPr/>
          <p:nvPr/>
        </p:nvSpPr>
        <p:spPr>
          <a:xfrm>
            <a:off x="4674328" y="949663"/>
            <a:ext cx="710914" cy="369332"/>
          </a:xfrm>
          <a:prstGeom prst="rect">
            <a:avLst/>
          </a:prstGeom>
        </p:spPr>
        <p:txBody>
          <a:bodyPr wrap="none">
            <a:spAutoFit/>
          </a:bodyPr>
          <a:lstStyle/>
          <a:p>
            <a:r>
              <a:rPr lang="en-US" dirty="0"/>
              <a:t>0.002</a:t>
            </a:r>
          </a:p>
        </p:txBody>
      </p:sp>
      <p:sp>
        <p:nvSpPr>
          <p:cNvPr id="11" name="Rectangle 10"/>
          <p:cNvSpPr/>
          <p:nvPr/>
        </p:nvSpPr>
        <p:spPr>
          <a:xfrm>
            <a:off x="1358510" y="3302821"/>
            <a:ext cx="710914" cy="369332"/>
          </a:xfrm>
          <a:prstGeom prst="rect">
            <a:avLst/>
          </a:prstGeom>
        </p:spPr>
        <p:txBody>
          <a:bodyPr wrap="none">
            <a:spAutoFit/>
          </a:bodyPr>
          <a:lstStyle/>
          <a:p>
            <a:r>
              <a:rPr lang="en-US" dirty="0" smtClean="0"/>
              <a:t>0.014</a:t>
            </a:r>
            <a:endParaRPr lang="en-US" dirty="0"/>
          </a:p>
        </p:txBody>
      </p:sp>
      <p:sp>
        <p:nvSpPr>
          <p:cNvPr id="13" name="Rectangle 12"/>
          <p:cNvSpPr/>
          <p:nvPr/>
        </p:nvSpPr>
        <p:spPr>
          <a:xfrm>
            <a:off x="4098408" y="1735890"/>
            <a:ext cx="593920" cy="369332"/>
          </a:xfrm>
          <a:prstGeom prst="rect">
            <a:avLst/>
          </a:prstGeom>
        </p:spPr>
        <p:txBody>
          <a:bodyPr wrap="none">
            <a:spAutoFit/>
          </a:bodyPr>
          <a:lstStyle/>
          <a:p>
            <a:r>
              <a:rPr lang="en-US" dirty="0" smtClean="0"/>
              <a:t>66.3</a:t>
            </a:r>
            <a:endParaRPr lang="en-US" dirty="0"/>
          </a:p>
        </p:txBody>
      </p:sp>
      <p:sp>
        <p:nvSpPr>
          <p:cNvPr id="24" name="Rectangle 23"/>
          <p:cNvSpPr/>
          <p:nvPr/>
        </p:nvSpPr>
        <p:spPr>
          <a:xfrm>
            <a:off x="6949851" y="3032553"/>
            <a:ext cx="710914" cy="369332"/>
          </a:xfrm>
          <a:prstGeom prst="rect">
            <a:avLst/>
          </a:prstGeom>
        </p:spPr>
        <p:txBody>
          <a:bodyPr wrap="none">
            <a:spAutoFit/>
          </a:bodyPr>
          <a:lstStyle/>
          <a:p>
            <a:r>
              <a:rPr lang="en-US" dirty="0" smtClean="0"/>
              <a:t>0.621</a:t>
            </a:r>
            <a:endParaRPr lang="en-US" dirty="0"/>
          </a:p>
        </p:txBody>
      </p:sp>
      <p:sp>
        <p:nvSpPr>
          <p:cNvPr id="25" name="Rectangle 24"/>
          <p:cNvSpPr/>
          <p:nvPr/>
        </p:nvSpPr>
        <p:spPr>
          <a:xfrm>
            <a:off x="2535378" y="3032553"/>
            <a:ext cx="595035" cy="369332"/>
          </a:xfrm>
          <a:prstGeom prst="rect">
            <a:avLst/>
          </a:prstGeom>
        </p:spPr>
        <p:txBody>
          <a:bodyPr wrap="none">
            <a:spAutoFit/>
          </a:bodyPr>
          <a:lstStyle/>
          <a:p>
            <a:r>
              <a:rPr lang="en-US" dirty="0" smtClean="0"/>
              <a:t>10.9</a:t>
            </a:r>
            <a:endParaRPr lang="en-US" dirty="0"/>
          </a:p>
        </p:txBody>
      </p:sp>
      <p:sp>
        <p:nvSpPr>
          <p:cNvPr id="28" name="Rectangle 27"/>
          <p:cNvSpPr/>
          <p:nvPr/>
        </p:nvSpPr>
        <p:spPr>
          <a:xfrm>
            <a:off x="5044710" y="3243437"/>
            <a:ext cx="593920" cy="369332"/>
          </a:xfrm>
          <a:prstGeom prst="rect">
            <a:avLst/>
          </a:prstGeom>
        </p:spPr>
        <p:txBody>
          <a:bodyPr wrap="none">
            <a:spAutoFit/>
          </a:bodyPr>
          <a:lstStyle/>
          <a:p>
            <a:r>
              <a:rPr lang="en-US" dirty="0" smtClean="0"/>
              <a:t>27.6</a:t>
            </a:r>
            <a:endParaRPr lang="en-US" dirty="0"/>
          </a:p>
        </p:txBody>
      </p:sp>
      <p:sp>
        <p:nvSpPr>
          <p:cNvPr id="27" name="Rectangle 26"/>
          <p:cNvSpPr/>
          <p:nvPr/>
        </p:nvSpPr>
        <p:spPr>
          <a:xfrm>
            <a:off x="5944050" y="6581001"/>
            <a:ext cx="4106632" cy="276999"/>
          </a:xfrm>
          <a:prstGeom prst="rect">
            <a:avLst/>
          </a:prstGeom>
        </p:spPr>
        <p:txBody>
          <a:bodyPr wrap="square">
            <a:spAutoFit/>
          </a:bodyPr>
          <a:lstStyle/>
          <a:p>
            <a:r>
              <a:rPr lang="en-US" sz="1200" dirty="0" smtClean="0">
                <a:solidFill>
                  <a:schemeClr val="bg1">
                    <a:lumMod val="50000"/>
                  </a:schemeClr>
                </a:solidFill>
              </a:rPr>
              <a:t>n=96</a:t>
            </a:r>
            <a:r>
              <a:rPr lang="en-US" sz="1200" dirty="0">
                <a:solidFill>
                  <a:schemeClr val="bg1">
                    <a:lumMod val="50000"/>
                  </a:schemeClr>
                </a:solidFill>
              </a:rPr>
              <a:t>, sampling 0.09%, </a:t>
            </a:r>
            <a:r>
              <a:rPr lang="en-US" sz="1200" dirty="0" err="1">
                <a:solidFill>
                  <a:schemeClr val="bg1">
                    <a:lumMod val="50000"/>
                  </a:schemeClr>
                </a:solidFill>
              </a:rPr>
              <a:t>root.given</a:t>
            </a:r>
            <a:r>
              <a:rPr lang="en-US" sz="1200" dirty="0" smtClean="0">
                <a:solidFill>
                  <a:schemeClr val="bg1">
                    <a:lumMod val="50000"/>
                  </a:schemeClr>
                </a:solidFill>
              </a:rPr>
              <a:t>, </a:t>
            </a:r>
            <a:r>
              <a:rPr lang="en-US" sz="1200" dirty="0"/>
              <a:t>p=2.22e-16**</a:t>
            </a:r>
            <a:r>
              <a:rPr lang="en-US" sz="1200" dirty="0" smtClean="0"/>
              <a:t>*</a:t>
            </a:r>
            <a:endParaRPr lang="en-US" sz="1200" dirty="0">
              <a:solidFill>
                <a:schemeClr val="bg1">
                  <a:lumMod val="50000"/>
                </a:schemeClr>
              </a:solidFill>
            </a:endParaRPr>
          </a:p>
        </p:txBody>
      </p:sp>
    </p:spTree>
    <p:extLst>
      <p:ext uri="{BB962C8B-B14F-4D97-AF65-F5344CB8AC3E}">
        <p14:creationId xmlns:p14="http://schemas.microsoft.com/office/powerpoint/2010/main" val="394269240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p:cNvSpPr/>
          <p:nvPr/>
        </p:nvSpPr>
        <p:spPr>
          <a:xfrm>
            <a:off x="1209953" y="-5010"/>
            <a:ext cx="7367321" cy="584776"/>
          </a:xfrm>
          <a:prstGeom prst="rect">
            <a:avLst/>
          </a:prstGeom>
        </p:spPr>
        <p:txBody>
          <a:bodyPr wrap="none">
            <a:spAutoFit/>
          </a:bodyPr>
          <a:lstStyle/>
          <a:p>
            <a:r>
              <a:rPr lang="en-US" sz="3200" b="1" dirty="0" err="1" smtClean="0"/>
              <a:t>oldFitting</a:t>
            </a:r>
            <a:r>
              <a:rPr lang="en-US" sz="3200" b="1" dirty="0" smtClean="0"/>
              <a:t> the Model </a:t>
            </a:r>
            <a:r>
              <a:rPr lang="en-US" sz="3200" dirty="0" err="1" smtClean="0"/>
              <a:t>Acariformes</a:t>
            </a:r>
            <a:r>
              <a:rPr lang="en-US" sz="3200" dirty="0" smtClean="0"/>
              <a:t>, root </a:t>
            </a:r>
            <a:r>
              <a:rPr lang="en-US" sz="3200" dirty="0" err="1" smtClean="0"/>
              <a:t>obs</a:t>
            </a:r>
            <a:endParaRPr lang="en-US" sz="3200" dirty="0"/>
          </a:p>
        </p:txBody>
      </p:sp>
      <p:grpSp>
        <p:nvGrpSpPr>
          <p:cNvPr id="19" name="Group 18"/>
          <p:cNvGrpSpPr/>
          <p:nvPr/>
        </p:nvGrpSpPr>
        <p:grpSpPr>
          <a:xfrm>
            <a:off x="1050589" y="836460"/>
            <a:ext cx="7154999" cy="5088487"/>
            <a:chOff x="1045419" y="1099550"/>
            <a:chExt cx="7154999" cy="5088487"/>
          </a:xfrm>
        </p:grpSpPr>
        <p:sp>
          <p:nvSpPr>
            <p:cNvPr id="15" name="Freeform 14"/>
            <p:cNvSpPr/>
            <p:nvPr/>
          </p:nvSpPr>
          <p:spPr>
            <a:xfrm>
              <a:off x="563346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8" name="Connector 7"/>
            <p:cNvSpPr/>
            <p:nvPr/>
          </p:nvSpPr>
          <p:spPr>
            <a:xfrm>
              <a:off x="2113169"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Connector 11"/>
            <p:cNvSpPr/>
            <p:nvPr/>
          </p:nvSpPr>
          <p:spPr>
            <a:xfrm>
              <a:off x="6176762" y="1587500"/>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Connector 13"/>
            <p:cNvSpPr/>
            <p:nvPr/>
          </p:nvSpPr>
          <p:spPr>
            <a:xfrm>
              <a:off x="2113169"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Connector 15"/>
            <p:cNvSpPr/>
            <p:nvPr/>
          </p:nvSpPr>
          <p:spPr>
            <a:xfrm>
              <a:off x="6176762" y="4382888"/>
              <a:ext cx="822960" cy="822960"/>
            </a:xfrm>
            <a:prstGeom prst="flowChartConnector">
              <a:avLst/>
            </a:prstGeom>
            <a:noFill/>
            <a:ln w="25400"/>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6" name="Straight Arrow Connector 5"/>
            <p:cNvCxnSpPr>
              <a:stCxn id="8" idx="3"/>
              <a:endCxn id="14" idx="1"/>
            </p:cNvCxnSpPr>
            <p:nvPr/>
          </p:nvCxnSpPr>
          <p:spPr>
            <a:xfrm>
              <a:off x="2233689" y="2289940"/>
              <a:ext cx="0" cy="2213468"/>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0"/>
              <a:endCxn id="8" idx="4"/>
            </p:cNvCxnSpPr>
            <p:nvPr/>
          </p:nvCxnSpPr>
          <p:spPr>
            <a:xfrm flipV="1">
              <a:off x="2524649" y="2410460"/>
              <a:ext cx="0" cy="1972428"/>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2" idx="4"/>
            </p:cNvCxnSpPr>
            <p:nvPr/>
          </p:nvCxnSpPr>
          <p:spPr>
            <a:xfrm flipH="1">
              <a:off x="6573624" y="2410460"/>
              <a:ext cx="14618" cy="2007988"/>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7"/>
              <a:endCxn id="12" idx="5"/>
            </p:cNvCxnSpPr>
            <p:nvPr/>
          </p:nvCxnSpPr>
          <p:spPr>
            <a:xfrm flipV="1">
              <a:off x="6879202" y="2289940"/>
              <a:ext cx="0" cy="2213468"/>
            </a:xfrm>
            <a:prstGeom prst="straightConnector1">
              <a:avLst/>
            </a:prstGeom>
            <a:ln>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2" idx="2"/>
              <a:endCxn id="8" idx="6"/>
            </p:cNvCxnSpPr>
            <p:nvPr/>
          </p:nvCxnSpPr>
          <p:spPr>
            <a:xfrm flipH="1">
              <a:off x="2936129" y="1998980"/>
              <a:ext cx="3240633" cy="0"/>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6" idx="1"/>
            </p:cNvCxnSpPr>
            <p:nvPr/>
          </p:nvCxnSpPr>
          <p:spPr>
            <a:xfrm flipH="1" flipV="1">
              <a:off x="2853056" y="2239602"/>
              <a:ext cx="3444226" cy="2263806"/>
            </a:xfrm>
            <a:prstGeom prst="straightConnector1">
              <a:avLst/>
            </a:prstGeom>
            <a:ln>
              <a:solidFill>
                <a:schemeClr val="accent4">
                  <a:lumMod val="40000"/>
                  <a:lumOff val="60000"/>
                </a:schemeClr>
              </a:solidFill>
              <a:tailEnd type="arrow" w="lg" len="lg"/>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2188134" y="1814314"/>
              <a:ext cx="695811" cy="369332"/>
            </a:xfrm>
            <a:prstGeom prst="rect">
              <a:avLst/>
            </a:prstGeom>
            <a:noFill/>
          </p:spPr>
          <p:txBody>
            <a:bodyPr wrap="none" rtlCol="0">
              <a:spAutoFit/>
            </a:bodyPr>
            <a:lstStyle/>
            <a:p>
              <a:r>
                <a:rPr lang="en-US" dirty="0" smtClean="0">
                  <a:solidFill>
                    <a:srgbClr val="0000FF"/>
                  </a:solidFill>
                </a:rPr>
                <a:t>US(1)</a:t>
              </a:r>
              <a:endParaRPr lang="en-US" dirty="0">
                <a:solidFill>
                  <a:srgbClr val="0000FF"/>
                </a:solidFill>
              </a:endParaRPr>
            </a:p>
          </p:txBody>
        </p:sp>
        <p:sp>
          <p:nvSpPr>
            <p:cNvPr id="80" name="TextBox 79"/>
            <p:cNvSpPr txBox="1"/>
            <p:nvPr/>
          </p:nvSpPr>
          <p:spPr>
            <a:xfrm>
              <a:off x="6258064" y="1814314"/>
              <a:ext cx="723312" cy="369332"/>
            </a:xfrm>
            <a:prstGeom prst="rect">
              <a:avLst/>
            </a:prstGeom>
            <a:noFill/>
          </p:spPr>
          <p:txBody>
            <a:bodyPr wrap="none" rtlCol="0">
              <a:spAutoFit/>
            </a:bodyPr>
            <a:lstStyle/>
            <a:p>
              <a:r>
                <a:rPr lang="en-US" dirty="0" smtClean="0">
                  <a:solidFill>
                    <a:srgbClr val="0000FF"/>
                  </a:solidFill>
                </a:rPr>
                <a:t>UA(2)</a:t>
              </a:r>
              <a:endParaRPr lang="en-US" dirty="0">
                <a:solidFill>
                  <a:srgbClr val="0000FF"/>
                </a:solidFill>
              </a:endParaRPr>
            </a:p>
          </p:txBody>
        </p:sp>
        <p:sp>
          <p:nvSpPr>
            <p:cNvPr id="81" name="TextBox 80"/>
            <p:cNvSpPr txBox="1"/>
            <p:nvPr/>
          </p:nvSpPr>
          <p:spPr>
            <a:xfrm>
              <a:off x="2217622" y="4614530"/>
              <a:ext cx="689725" cy="369332"/>
            </a:xfrm>
            <a:prstGeom prst="rect">
              <a:avLst/>
            </a:prstGeom>
            <a:noFill/>
          </p:spPr>
          <p:txBody>
            <a:bodyPr wrap="none" rtlCol="0">
              <a:spAutoFit/>
            </a:bodyPr>
            <a:lstStyle/>
            <a:p>
              <a:r>
                <a:rPr lang="en-US" dirty="0" smtClean="0">
                  <a:solidFill>
                    <a:srgbClr val="0000FF"/>
                  </a:solidFill>
                </a:rPr>
                <a:t>DS(3)</a:t>
              </a:r>
              <a:endParaRPr lang="en-US" dirty="0">
                <a:solidFill>
                  <a:srgbClr val="0000FF"/>
                </a:solidFill>
              </a:endParaRPr>
            </a:p>
          </p:txBody>
        </p:sp>
        <p:sp>
          <p:nvSpPr>
            <p:cNvPr id="82" name="TextBox 81"/>
            <p:cNvSpPr txBox="1"/>
            <p:nvPr/>
          </p:nvSpPr>
          <p:spPr>
            <a:xfrm>
              <a:off x="6282496" y="4609702"/>
              <a:ext cx="717226" cy="369332"/>
            </a:xfrm>
            <a:prstGeom prst="rect">
              <a:avLst/>
            </a:prstGeom>
            <a:noFill/>
          </p:spPr>
          <p:txBody>
            <a:bodyPr wrap="none" rtlCol="0">
              <a:spAutoFit/>
            </a:bodyPr>
            <a:lstStyle/>
            <a:p>
              <a:r>
                <a:rPr lang="en-US" dirty="0" smtClean="0">
                  <a:solidFill>
                    <a:srgbClr val="0000FF"/>
                  </a:solidFill>
                </a:rPr>
                <a:t>DA(4)</a:t>
              </a:r>
              <a:endParaRPr lang="en-US" dirty="0">
                <a:solidFill>
                  <a:srgbClr val="0000FF"/>
                </a:solidFill>
              </a:endParaRPr>
            </a:p>
          </p:txBody>
        </p:sp>
        <p:sp>
          <p:nvSpPr>
            <p:cNvPr id="93" name="Arc 92"/>
            <p:cNvSpPr/>
            <p:nvPr/>
          </p:nvSpPr>
          <p:spPr>
            <a:xfrm rot="17206630">
              <a:off x="1587796" y="1178126"/>
              <a:ext cx="822960" cy="817040"/>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endParaRPr lang="en-US"/>
            </a:p>
          </p:txBody>
        </p:sp>
        <p:cxnSp>
          <p:nvCxnSpPr>
            <p:cNvPr id="95" name="Straight Arrow Connector 94"/>
            <p:cNvCxnSpPr/>
            <p:nvPr/>
          </p:nvCxnSpPr>
          <p:spPr>
            <a:xfrm flipH="1">
              <a:off x="1562101" y="2100240"/>
              <a:ext cx="551068" cy="506496"/>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a:off x="1879600" y="5205848"/>
              <a:ext cx="578632" cy="572652"/>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16" idx="4"/>
            </p:cNvCxnSpPr>
            <p:nvPr/>
          </p:nvCxnSpPr>
          <p:spPr>
            <a:xfrm>
              <a:off x="6588242" y="5205848"/>
              <a:ext cx="601098" cy="572652"/>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a:stCxn id="12" idx="6"/>
            </p:cNvCxnSpPr>
            <p:nvPr/>
          </p:nvCxnSpPr>
          <p:spPr>
            <a:xfrm>
              <a:off x="6999722" y="1998980"/>
              <a:ext cx="592346" cy="607756"/>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0" name="Arc 109"/>
            <p:cNvSpPr/>
            <p:nvPr/>
          </p:nvSpPr>
          <p:spPr>
            <a:xfrm rot="1463315">
              <a:off x="6637138" y="1099550"/>
              <a:ext cx="822960" cy="81704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5" name="Arc 34"/>
            <p:cNvSpPr/>
            <p:nvPr/>
          </p:nvSpPr>
          <p:spPr>
            <a:xfrm rot="13202972">
              <a:off x="1510275" y="4645736"/>
              <a:ext cx="822960" cy="817040"/>
            </a:xfrm>
            <a:prstGeom prst="arc">
              <a:avLst>
                <a:gd name="adj1" fmla="val 9113220"/>
                <a:gd name="adj2" fmla="val 4328749"/>
              </a:avLst>
            </a:prstGeom>
            <a:ln>
              <a:solidFill>
                <a:srgbClr val="008000"/>
              </a:solidFill>
              <a:headEnd type="none"/>
              <a:tailEnd type="arrow"/>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6" name="Arc 35"/>
            <p:cNvSpPr/>
            <p:nvPr/>
          </p:nvSpPr>
          <p:spPr>
            <a:xfrm rot="5923941">
              <a:off x="6777859" y="4716468"/>
              <a:ext cx="822960" cy="817040"/>
            </a:xfrm>
            <a:prstGeom prst="arc">
              <a:avLst>
                <a:gd name="adj1" fmla="val 9113220"/>
                <a:gd name="adj2" fmla="val 4328749"/>
              </a:avLst>
            </a:prstGeom>
            <a:ln>
              <a:solidFill>
                <a:srgbClr val="008000"/>
              </a:solidFill>
              <a:headEnd type="arrow"/>
              <a:tailEnd type="none"/>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7" name="Rectangle 16"/>
            <p:cNvSpPr/>
            <p:nvPr/>
          </p:nvSpPr>
          <p:spPr>
            <a:xfrm>
              <a:off x="1045419" y="1352649"/>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1</a:t>
              </a:r>
              <a:endParaRPr lang="en-US" sz="2400" baseline="-25000" dirty="0">
                <a:solidFill>
                  <a:srgbClr val="008000"/>
                </a:solidFill>
              </a:endParaRPr>
            </a:p>
          </p:txBody>
        </p:sp>
        <p:sp>
          <p:nvSpPr>
            <p:cNvPr id="44" name="Rectangle 43"/>
            <p:cNvSpPr/>
            <p:nvPr/>
          </p:nvSpPr>
          <p:spPr>
            <a:xfrm>
              <a:off x="7620000" y="1371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2</a:t>
              </a:r>
              <a:endParaRPr lang="en-US" sz="2400" baseline="-25000" dirty="0">
                <a:solidFill>
                  <a:srgbClr val="008000"/>
                </a:solidFill>
              </a:endParaRPr>
            </a:p>
          </p:txBody>
        </p:sp>
        <p:sp>
          <p:nvSpPr>
            <p:cNvPr id="46" name="Rectangle 45"/>
            <p:cNvSpPr/>
            <p:nvPr/>
          </p:nvSpPr>
          <p:spPr>
            <a:xfrm>
              <a:off x="7696200" y="4800600"/>
              <a:ext cx="443952" cy="461665"/>
            </a:xfrm>
            <a:prstGeom prst="rect">
              <a:avLst/>
            </a:prstGeom>
          </p:spPr>
          <p:txBody>
            <a:bodyPr wrap="none">
              <a:spAutoFit/>
            </a:bodyPr>
            <a:lstStyle/>
            <a:p>
              <a:r>
                <a:rPr lang="el-GR" sz="2400" dirty="0" smtClean="0">
                  <a:solidFill>
                    <a:srgbClr val="008000"/>
                  </a:solidFill>
                </a:rPr>
                <a:t>λ</a:t>
              </a:r>
              <a:r>
                <a:rPr lang="en-US" sz="2400" baseline="-25000" dirty="0" smtClean="0">
                  <a:solidFill>
                    <a:srgbClr val="008000"/>
                  </a:solidFill>
                </a:rPr>
                <a:t>4</a:t>
              </a:r>
              <a:endParaRPr lang="en-US" sz="2400" baseline="-25000" dirty="0">
                <a:solidFill>
                  <a:srgbClr val="008000"/>
                </a:solidFill>
              </a:endParaRPr>
            </a:p>
          </p:txBody>
        </p:sp>
        <p:sp>
          <p:nvSpPr>
            <p:cNvPr id="47" name="Rectangle 46"/>
            <p:cNvSpPr/>
            <p:nvPr/>
          </p:nvSpPr>
          <p:spPr>
            <a:xfrm>
              <a:off x="1143000" y="2500220"/>
              <a:ext cx="952747" cy="615553"/>
            </a:xfrm>
            <a:prstGeom prst="rect">
              <a:avLst/>
            </a:prstGeom>
          </p:spPr>
          <p:txBody>
            <a:bodyPr wrap="none" lIns="0" tIns="0" rIns="0" bIns="0">
              <a:spAutoFit/>
            </a:bodyPr>
            <a:lstStyle/>
            <a:p>
              <a:r>
                <a:rPr lang="el-GR" sz="2400" dirty="0" smtClean="0">
                  <a:solidFill>
                    <a:srgbClr val="000000"/>
                  </a:solidFill>
                </a:rPr>
                <a:t>μ</a:t>
              </a:r>
              <a:r>
                <a:rPr lang="en-US" sz="2400" baseline="-25000" dirty="0" smtClean="0">
                  <a:solidFill>
                    <a:srgbClr val="000000"/>
                  </a:solidFill>
                </a:rPr>
                <a:t>1</a:t>
              </a:r>
              <a:r>
                <a:rPr lang="en-US" sz="2400" dirty="0" smtClean="0">
                  <a:solidFill>
                    <a:srgbClr val="000000"/>
                  </a:solidFill>
                </a:rPr>
                <a:t>=</a:t>
              </a:r>
              <a:r>
                <a:rPr lang="en-US" dirty="0">
                  <a:solidFill>
                    <a:srgbClr val="000000"/>
                  </a:solidFill>
                </a:rPr>
                <a:t>901.7</a:t>
              </a:r>
              <a:endParaRPr lang="en-US" baseline="-25000" dirty="0">
                <a:solidFill>
                  <a:srgbClr val="000000"/>
                </a:solidFill>
              </a:endParaRPr>
            </a:p>
            <a:p>
              <a:endParaRPr lang="en-US" sz="2400" baseline="-25000" dirty="0">
                <a:solidFill>
                  <a:srgbClr val="000000"/>
                </a:solidFill>
              </a:endParaRPr>
            </a:p>
          </p:txBody>
        </p:sp>
        <p:sp>
          <p:nvSpPr>
            <p:cNvPr id="50" name="Rectangle 49"/>
            <p:cNvSpPr/>
            <p:nvPr/>
          </p:nvSpPr>
          <p:spPr>
            <a:xfrm>
              <a:off x="7101019" y="2449576"/>
              <a:ext cx="982097"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2</a:t>
              </a:r>
              <a:r>
                <a:rPr lang="en-US" dirty="0" smtClean="0">
                  <a:solidFill>
                    <a:srgbClr val="000000"/>
                  </a:solidFill>
                </a:rPr>
                <a:t>=81.3</a:t>
              </a:r>
              <a:endParaRPr lang="en-US" baseline="-25000" dirty="0">
                <a:solidFill>
                  <a:srgbClr val="000000"/>
                </a:solidFill>
              </a:endParaRPr>
            </a:p>
          </p:txBody>
        </p:sp>
        <p:sp>
          <p:nvSpPr>
            <p:cNvPr id="51" name="Rectangle 50"/>
            <p:cNvSpPr/>
            <p:nvPr/>
          </p:nvSpPr>
          <p:spPr>
            <a:xfrm>
              <a:off x="7218321" y="5726372"/>
              <a:ext cx="982097" cy="461665"/>
            </a:xfrm>
            <a:prstGeom prst="rect">
              <a:avLst/>
            </a:prstGeom>
          </p:spPr>
          <p:txBody>
            <a:bodyPr wrap="none">
              <a:spAutoFit/>
            </a:bodyPr>
            <a:lstStyle/>
            <a:p>
              <a:r>
                <a:rPr lang="el-GR" sz="2400" dirty="0" smtClean="0">
                  <a:solidFill>
                    <a:srgbClr val="000000"/>
                  </a:solidFill>
                </a:rPr>
                <a:t>μ</a:t>
              </a:r>
              <a:r>
                <a:rPr lang="en-US" sz="2400" baseline="-25000" dirty="0" smtClean="0">
                  <a:solidFill>
                    <a:srgbClr val="000000"/>
                  </a:solidFill>
                </a:rPr>
                <a:t>4</a:t>
              </a:r>
              <a:r>
                <a:rPr lang="en-US" dirty="0" smtClean="0">
                  <a:solidFill>
                    <a:srgbClr val="000000"/>
                  </a:solidFill>
                </a:rPr>
                <a:t>=23.2</a:t>
              </a:r>
              <a:endParaRPr lang="en-US" dirty="0">
                <a:solidFill>
                  <a:srgbClr val="000000"/>
                </a:solidFill>
              </a:endParaRPr>
            </a:p>
          </p:txBody>
        </p:sp>
        <p:sp>
          <p:nvSpPr>
            <p:cNvPr id="53" name="Rectangle 52"/>
            <p:cNvSpPr/>
            <p:nvPr/>
          </p:nvSpPr>
          <p:spPr>
            <a:xfrm rot="16200000">
              <a:off x="1421670" y="3261596"/>
              <a:ext cx="1162373"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13</a:t>
              </a:r>
              <a:r>
                <a:rPr lang="en-US" sz="2400" dirty="0" smtClean="0">
                  <a:solidFill>
                    <a:schemeClr val="accent4">
                      <a:lumMod val="75000"/>
                    </a:schemeClr>
                  </a:solidFill>
                </a:rPr>
                <a:t>=</a:t>
              </a:r>
              <a:r>
                <a:rPr lang="en-US" sz="2000" dirty="0" smtClean="0">
                  <a:solidFill>
                    <a:schemeClr val="accent4">
                      <a:lumMod val="75000"/>
                    </a:schemeClr>
                  </a:solidFill>
                </a:rPr>
                <a:t>0.03</a:t>
              </a:r>
              <a:endParaRPr lang="en-US" sz="2000" dirty="0">
                <a:solidFill>
                  <a:schemeClr val="accent4">
                    <a:lumMod val="75000"/>
                  </a:schemeClr>
                </a:solidFill>
              </a:endParaRPr>
            </a:p>
          </p:txBody>
        </p:sp>
        <p:sp>
          <p:nvSpPr>
            <p:cNvPr id="54" name="Rectangle 53"/>
            <p:cNvSpPr/>
            <p:nvPr/>
          </p:nvSpPr>
          <p:spPr>
            <a:xfrm rot="5400000">
              <a:off x="2252066" y="3258337"/>
              <a:ext cx="1006831"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31</a:t>
              </a:r>
              <a:r>
                <a:rPr lang="en-US" sz="2000" dirty="0" smtClean="0">
                  <a:solidFill>
                    <a:schemeClr val="accent4">
                      <a:lumMod val="75000"/>
                    </a:schemeClr>
                  </a:solidFill>
                </a:rPr>
                <a:t>=9.6</a:t>
              </a:r>
              <a:endParaRPr lang="en-US" sz="2000" dirty="0">
                <a:solidFill>
                  <a:schemeClr val="accent4">
                    <a:lumMod val="75000"/>
                  </a:schemeClr>
                </a:solidFill>
              </a:endParaRPr>
            </a:p>
          </p:txBody>
        </p:sp>
        <p:sp>
          <p:nvSpPr>
            <p:cNvPr id="63" name="Rectangle 62"/>
            <p:cNvSpPr/>
            <p:nvPr/>
          </p:nvSpPr>
          <p:spPr>
            <a:xfrm rot="16200000">
              <a:off x="5809736" y="3151590"/>
              <a:ext cx="1136825"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24</a:t>
              </a:r>
              <a:r>
                <a:rPr lang="en-US" sz="2000" dirty="0" smtClean="0">
                  <a:solidFill>
                    <a:schemeClr val="accent4">
                      <a:lumMod val="75000"/>
                    </a:schemeClr>
                  </a:solidFill>
                </a:rPr>
                <a:t>=0.46</a:t>
              </a:r>
              <a:endParaRPr lang="en-US" sz="2000" dirty="0">
                <a:solidFill>
                  <a:schemeClr val="accent4">
                    <a:lumMod val="75000"/>
                  </a:schemeClr>
                </a:solidFill>
              </a:endParaRPr>
            </a:p>
          </p:txBody>
        </p:sp>
        <p:sp>
          <p:nvSpPr>
            <p:cNvPr id="66" name="Rectangle 65"/>
            <p:cNvSpPr/>
            <p:nvPr/>
          </p:nvSpPr>
          <p:spPr>
            <a:xfrm>
              <a:off x="4093238" y="1558499"/>
              <a:ext cx="1136825"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21</a:t>
              </a:r>
              <a:r>
                <a:rPr lang="en-US" sz="2000" dirty="0" smtClean="0">
                  <a:solidFill>
                    <a:schemeClr val="accent4">
                      <a:lumMod val="75000"/>
                    </a:schemeClr>
                  </a:solidFill>
                </a:rPr>
                <a:t>=11.3</a:t>
              </a:r>
              <a:endParaRPr lang="en-US" sz="2000" dirty="0">
                <a:solidFill>
                  <a:schemeClr val="accent4">
                    <a:lumMod val="75000"/>
                  </a:schemeClr>
                </a:solidFill>
              </a:endParaRPr>
            </a:p>
          </p:txBody>
        </p:sp>
        <p:sp>
          <p:nvSpPr>
            <p:cNvPr id="69" name="Rectangle 68"/>
            <p:cNvSpPr/>
            <p:nvPr/>
          </p:nvSpPr>
          <p:spPr>
            <a:xfrm rot="1976953">
              <a:off x="4361075" y="3050686"/>
              <a:ext cx="1006831" cy="461665"/>
            </a:xfrm>
            <a:prstGeom prst="rect">
              <a:avLst/>
            </a:prstGeom>
            <a:solidFill>
              <a:schemeClr val="bg1">
                <a:alpha val="33000"/>
              </a:schemeClr>
            </a:solidFill>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41</a:t>
              </a:r>
              <a:r>
                <a:rPr lang="en-US" sz="2000" dirty="0" smtClean="0">
                  <a:solidFill>
                    <a:schemeClr val="accent4">
                      <a:lumMod val="75000"/>
                    </a:schemeClr>
                  </a:solidFill>
                </a:rPr>
                <a:t>=6.1</a:t>
              </a:r>
              <a:endParaRPr lang="en-US" sz="2000" dirty="0">
                <a:solidFill>
                  <a:schemeClr val="accent4">
                    <a:lumMod val="75000"/>
                  </a:schemeClr>
                </a:solidFill>
              </a:endParaRPr>
            </a:p>
          </p:txBody>
        </p:sp>
      </p:grpSp>
      <p:grpSp>
        <p:nvGrpSpPr>
          <p:cNvPr id="39" name="Group 38"/>
          <p:cNvGrpSpPr/>
          <p:nvPr/>
        </p:nvGrpSpPr>
        <p:grpSpPr>
          <a:xfrm>
            <a:off x="57346" y="715674"/>
            <a:ext cx="829106" cy="4698195"/>
            <a:chOff x="588214" y="672224"/>
            <a:chExt cx="829106" cy="4698195"/>
          </a:xfrm>
        </p:grpSpPr>
        <p:pic>
          <p:nvPicPr>
            <p:cNvPr id="23" name="Picture 22" descr="Soil_profile_in_mature_forest.jpg"/>
            <p:cNvPicPr>
              <a:picLocks noChangeAspect="1"/>
            </p:cNvPicPr>
            <p:nvPr/>
          </p:nvPicPr>
          <p:blipFill rotWithShape="1">
            <a:blip r:embed="rId2">
              <a:extLst>
                <a:ext uri="{28A0092B-C50C-407E-A947-70E740481C1C}">
                  <a14:useLocalDpi xmlns:a14="http://schemas.microsoft.com/office/drawing/2010/main" val="0"/>
                </a:ext>
              </a:extLst>
            </a:blip>
            <a:srcRect l="35269" t="1541" r="55151" b="60291"/>
            <a:stretch/>
          </p:blipFill>
          <p:spPr>
            <a:xfrm>
              <a:off x="603504" y="1081883"/>
              <a:ext cx="813816" cy="4288536"/>
            </a:xfrm>
            <a:prstGeom prst="rect">
              <a:avLst/>
            </a:prstGeom>
          </p:spPr>
        </p:pic>
        <p:cxnSp>
          <p:nvCxnSpPr>
            <p:cNvPr id="72" name="Straight Connector 71"/>
            <p:cNvCxnSpPr/>
            <p:nvPr/>
          </p:nvCxnSpPr>
          <p:spPr>
            <a:xfrm>
              <a:off x="588214" y="3042970"/>
              <a:ext cx="803572" cy="24945"/>
            </a:xfrm>
            <a:prstGeom prst="line">
              <a:avLst/>
            </a:prstGeom>
            <a:ln w="57150" cap="flat">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88214" y="1644808"/>
              <a:ext cx="774571" cy="369332"/>
            </a:xfrm>
            <a:prstGeom prst="rect">
              <a:avLst/>
            </a:prstGeom>
            <a:solidFill>
              <a:schemeClr val="bg1">
                <a:alpha val="61000"/>
              </a:schemeClr>
            </a:solidFill>
          </p:spPr>
          <p:txBody>
            <a:bodyPr wrap="none" rtlCol="0">
              <a:spAutoFit/>
            </a:bodyPr>
            <a:lstStyle/>
            <a:p>
              <a:r>
                <a:rPr lang="en-US" b="1" dirty="0" smtClean="0">
                  <a:solidFill>
                    <a:srgbClr val="0000FF"/>
                  </a:solidFill>
                </a:rPr>
                <a:t>U</a:t>
              </a:r>
              <a:r>
                <a:rPr lang="en-US" dirty="0" smtClean="0">
                  <a:solidFill>
                    <a:srgbClr val="FF0000"/>
                  </a:solidFill>
                </a:rPr>
                <a:t>pper</a:t>
              </a:r>
              <a:endParaRPr lang="en-US" dirty="0">
                <a:solidFill>
                  <a:srgbClr val="FF0000"/>
                </a:solidFill>
              </a:endParaRPr>
            </a:p>
          </p:txBody>
        </p:sp>
        <p:sp>
          <p:nvSpPr>
            <p:cNvPr id="77" name="TextBox 76"/>
            <p:cNvSpPr txBox="1"/>
            <p:nvPr/>
          </p:nvSpPr>
          <p:spPr>
            <a:xfrm>
              <a:off x="655060" y="3947638"/>
              <a:ext cx="681159" cy="369332"/>
            </a:xfrm>
            <a:prstGeom prst="rect">
              <a:avLst/>
            </a:prstGeom>
            <a:solidFill>
              <a:schemeClr val="bg1">
                <a:alpha val="48000"/>
              </a:schemeClr>
            </a:solidFill>
          </p:spPr>
          <p:txBody>
            <a:bodyPr wrap="none" rtlCol="0">
              <a:spAutoFit/>
            </a:bodyPr>
            <a:lstStyle/>
            <a:p>
              <a:r>
                <a:rPr lang="en-US" b="1" dirty="0" smtClean="0">
                  <a:solidFill>
                    <a:srgbClr val="0000FF"/>
                  </a:solidFill>
                </a:rPr>
                <a:t>D</a:t>
              </a:r>
              <a:r>
                <a:rPr lang="en-US" dirty="0" smtClean="0">
                  <a:solidFill>
                    <a:srgbClr val="FF0000"/>
                  </a:solidFill>
                </a:rPr>
                <a:t>eep</a:t>
              </a:r>
              <a:endParaRPr lang="en-US" dirty="0">
                <a:solidFill>
                  <a:srgbClr val="FF0000"/>
                </a:solidFill>
              </a:endParaRPr>
            </a:p>
          </p:txBody>
        </p:sp>
        <p:sp>
          <p:nvSpPr>
            <p:cNvPr id="83" name="TextBox 82"/>
            <p:cNvSpPr txBox="1"/>
            <p:nvPr/>
          </p:nvSpPr>
          <p:spPr>
            <a:xfrm>
              <a:off x="737333" y="672224"/>
              <a:ext cx="518404" cy="369332"/>
            </a:xfrm>
            <a:prstGeom prst="rect">
              <a:avLst/>
            </a:prstGeom>
            <a:solidFill>
              <a:schemeClr val="bg1">
                <a:alpha val="48000"/>
              </a:schemeClr>
            </a:solidFill>
          </p:spPr>
          <p:txBody>
            <a:bodyPr wrap="none" rtlCol="0">
              <a:spAutoFit/>
            </a:bodyPr>
            <a:lstStyle/>
            <a:p>
              <a:r>
                <a:rPr lang="en-US" dirty="0" smtClean="0">
                  <a:solidFill>
                    <a:srgbClr val="FF0000"/>
                  </a:solidFill>
                </a:rPr>
                <a:t>Soil</a:t>
              </a:r>
              <a:endParaRPr lang="en-US" dirty="0">
                <a:solidFill>
                  <a:srgbClr val="FF0000"/>
                </a:solidFill>
              </a:endParaRPr>
            </a:p>
          </p:txBody>
        </p:sp>
      </p:grpSp>
      <p:sp>
        <p:nvSpPr>
          <p:cNvPr id="40" name="Rectangle 39"/>
          <p:cNvSpPr/>
          <p:nvPr/>
        </p:nvSpPr>
        <p:spPr>
          <a:xfrm>
            <a:off x="8205588" y="1157923"/>
            <a:ext cx="813816" cy="2068157"/>
          </a:xfrm>
          <a:prstGeom prst="rect">
            <a:avLst/>
          </a:prstGeom>
          <a:solidFill>
            <a:schemeClr val="accent3">
              <a:lumMod val="40000"/>
              <a:lumOff val="60000"/>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8095407" y="715150"/>
            <a:ext cx="1025153" cy="369332"/>
          </a:xfrm>
          <a:prstGeom prst="rect">
            <a:avLst/>
          </a:prstGeom>
          <a:solidFill>
            <a:schemeClr val="bg1">
              <a:alpha val="48000"/>
            </a:schemeClr>
          </a:solidFill>
        </p:spPr>
        <p:txBody>
          <a:bodyPr wrap="none" rtlCol="0">
            <a:spAutoFit/>
          </a:bodyPr>
          <a:lstStyle/>
          <a:p>
            <a:r>
              <a:rPr lang="en-US" dirty="0" smtClean="0">
                <a:solidFill>
                  <a:srgbClr val="FF0000"/>
                </a:solidFill>
              </a:rPr>
              <a:t>Sexuality</a:t>
            </a:r>
            <a:endParaRPr lang="en-US" dirty="0">
              <a:solidFill>
                <a:srgbClr val="FF0000"/>
              </a:solidFill>
            </a:endParaRPr>
          </a:p>
        </p:txBody>
      </p:sp>
      <p:sp>
        <p:nvSpPr>
          <p:cNvPr id="86" name="Rectangle 85"/>
          <p:cNvSpPr/>
          <p:nvPr/>
        </p:nvSpPr>
        <p:spPr>
          <a:xfrm>
            <a:off x="8205588" y="3226080"/>
            <a:ext cx="813816" cy="2068157"/>
          </a:xfrm>
          <a:prstGeom prst="rect">
            <a:avLst/>
          </a:prstGeom>
          <a:solidFill>
            <a:schemeClr val="accent3">
              <a:lumMod val="20000"/>
              <a:lumOff val="80000"/>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8296044" y="1691330"/>
            <a:ext cx="608753"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S</a:t>
            </a:r>
            <a:r>
              <a:rPr lang="en-US" dirty="0" smtClean="0">
                <a:solidFill>
                  <a:srgbClr val="FF0000"/>
                </a:solidFill>
              </a:rPr>
              <a:t>exual</a:t>
            </a:r>
            <a:endParaRPr lang="en-US" dirty="0">
              <a:solidFill>
                <a:srgbClr val="FF0000"/>
              </a:solidFill>
            </a:endParaRPr>
          </a:p>
        </p:txBody>
      </p:sp>
      <p:sp>
        <p:nvSpPr>
          <p:cNvPr id="88" name="TextBox 87"/>
          <p:cNvSpPr txBox="1"/>
          <p:nvPr/>
        </p:nvSpPr>
        <p:spPr>
          <a:xfrm>
            <a:off x="8252979" y="3973316"/>
            <a:ext cx="729805" cy="276999"/>
          </a:xfrm>
          <a:prstGeom prst="rect">
            <a:avLst/>
          </a:prstGeom>
          <a:solidFill>
            <a:schemeClr val="bg1">
              <a:alpha val="0"/>
            </a:schemeClr>
          </a:solidFill>
        </p:spPr>
        <p:txBody>
          <a:bodyPr wrap="none" lIns="0" tIns="0" rIns="0" bIns="0" rtlCol="0">
            <a:spAutoFit/>
          </a:bodyPr>
          <a:lstStyle/>
          <a:p>
            <a:r>
              <a:rPr lang="en-US" b="1" dirty="0" smtClean="0">
                <a:solidFill>
                  <a:srgbClr val="0000FF"/>
                </a:solidFill>
              </a:rPr>
              <a:t>A</a:t>
            </a:r>
            <a:r>
              <a:rPr lang="en-US" dirty="0" smtClean="0">
                <a:solidFill>
                  <a:srgbClr val="FF0000"/>
                </a:solidFill>
              </a:rPr>
              <a:t>sexual</a:t>
            </a:r>
            <a:endParaRPr lang="en-US" dirty="0">
              <a:solidFill>
                <a:srgbClr val="FF0000"/>
              </a:solidFill>
            </a:endParaRPr>
          </a:p>
        </p:txBody>
      </p:sp>
      <p:sp>
        <p:nvSpPr>
          <p:cNvPr id="2" name="Rectangle 1"/>
          <p:cNvSpPr/>
          <p:nvPr/>
        </p:nvSpPr>
        <p:spPr>
          <a:xfrm>
            <a:off x="1638793" y="1110743"/>
            <a:ext cx="710914" cy="369332"/>
          </a:xfrm>
          <a:prstGeom prst="rect">
            <a:avLst/>
          </a:prstGeom>
        </p:spPr>
        <p:txBody>
          <a:bodyPr wrap="none">
            <a:spAutoFit/>
          </a:bodyPr>
          <a:lstStyle/>
          <a:p>
            <a:r>
              <a:rPr lang="en-US" dirty="0" smtClean="0">
                <a:solidFill>
                  <a:srgbClr val="008000"/>
                </a:solidFill>
              </a:rPr>
              <a:t>906.0</a:t>
            </a:r>
            <a:endParaRPr lang="en-US" dirty="0"/>
          </a:p>
        </p:txBody>
      </p:sp>
      <p:sp>
        <p:nvSpPr>
          <p:cNvPr id="76" name="Rectangle 75"/>
          <p:cNvSpPr/>
          <p:nvPr/>
        </p:nvSpPr>
        <p:spPr>
          <a:xfrm>
            <a:off x="6784254" y="1066800"/>
            <a:ext cx="593920" cy="369332"/>
          </a:xfrm>
          <a:prstGeom prst="rect">
            <a:avLst/>
          </a:prstGeom>
        </p:spPr>
        <p:txBody>
          <a:bodyPr wrap="none">
            <a:spAutoFit/>
          </a:bodyPr>
          <a:lstStyle/>
          <a:p>
            <a:r>
              <a:rPr lang="en-US" dirty="0" smtClean="0">
                <a:solidFill>
                  <a:srgbClr val="008000"/>
                </a:solidFill>
              </a:rPr>
              <a:t>95.8</a:t>
            </a:r>
            <a:endParaRPr lang="en-US" dirty="0"/>
          </a:p>
        </p:txBody>
      </p:sp>
      <p:sp>
        <p:nvSpPr>
          <p:cNvPr id="78" name="Rectangle 77"/>
          <p:cNvSpPr/>
          <p:nvPr/>
        </p:nvSpPr>
        <p:spPr>
          <a:xfrm>
            <a:off x="6934200" y="4724400"/>
            <a:ext cx="595035" cy="369332"/>
          </a:xfrm>
          <a:prstGeom prst="rect">
            <a:avLst/>
          </a:prstGeom>
        </p:spPr>
        <p:txBody>
          <a:bodyPr wrap="none">
            <a:spAutoFit/>
          </a:bodyPr>
          <a:lstStyle/>
          <a:p>
            <a:r>
              <a:rPr lang="en-US" dirty="0" smtClean="0">
                <a:solidFill>
                  <a:srgbClr val="008000"/>
                </a:solidFill>
              </a:rPr>
              <a:t>31.2</a:t>
            </a:r>
            <a:endParaRPr lang="en-US" dirty="0"/>
          </a:p>
        </p:txBody>
      </p:sp>
      <p:sp>
        <p:nvSpPr>
          <p:cNvPr id="90" name="Rectangle 89"/>
          <p:cNvSpPr/>
          <p:nvPr/>
        </p:nvSpPr>
        <p:spPr>
          <a:xfrm rot="5400000">
            <a:off x="6513932" y="3042921"/>
            <a:ext cx="1266818" cy="461665"/>
          </a:xfrm>
          <a:prstGeom prst="rect">
            <a:avLst/>
          </a:prstGeom>
        </p:spPr>
        <p:txBody>
          <a:bodyPr wrap="none">
            <a:spAutoFit/>
          </a:bodyPr>
          <a:lstStyle/>
          <a:p>
            <a:r>
              <a:rPr lang="en-US" sz="2400" dirty="0" smtClean="0">
                <a:solidFill>
                  <a:schemeClr val="accent4">
                    <a:lumMod val="75000"/>
                  </a:schemeClr>
                </a:solidFill>
              </a:rPr>
              <a:t>q</a:t>
            </a:r>
            <a:r>
              <a:rPr lang="en-US" sz="2400" baseline="-25000" dirty="0" smtClean="0">
                <a:solidFill>
                  <a:schemeClr val="accent4">
                    <a:lumMod val="75000"/>
                  </a:schemeClr>
                </a:solidFill>
              </a:rPr>
              <a:t>42</a:t>
            </a:r>
            <a:r>
              <a:rPr lang="en-US" sz="2000" dirty="0" smtClean="0">
                <a:solidFill>
                  <a:schemeClr val="accent4">
                    <a:lumMod val="75000"/>
                  </a:schemeClr>
                </a:solidFill>
              </a:rPr>
              <a:t>=0.001</a:t>
            </a:r>
            <a:endParaRPr lang="en-US" sz="2000" dirty="0">
              <a:solidFill>
                <a:schemeClr val="accent4">
                  <a:lumMod val="75000"/>
                </a:schemeClr>
              </a:solidFill>
            </a:endParaRPr>
          </a:p>
        </p:txBody>
      </p:sp>
      <p:sp>
        <p:nvSpPr>
          <p:cNvPr id="64" name="Rectangle 63"/>
          <p:cNvSpPr/>
          <p:nvPr/>
        </p:nvSpPr>
        <p:spPr>
          <a:xfrm>
            <a:off x="1148170" y="474006"/>
            <a:ext cx="1103066" cy="615553"/>
          </a:xfrm>
          <a:prstGeom prst="rect">
            <a:avLst/>
          </a:prstGeom>
        </p:spPr>
        <p:txBody>
          <a:bodyPr wrap="none" lIns="0" tIns="0" rIns="0" bIns="0">
            <a:spAutoFit/>
          </a:bodyPr>
          <a:lstStyle/>
          <a:p>
            <a:r>
              <a:rPr lang="en-US" sz="2400" dirty="0" smtClean="0">
                <a:solidFill>
                  <a:srgbClr val="FF0000"/>
                </a:solidFill>
              </a:rPr>
              <a:t>[div=4.3]</a:t>
            </a:r>
            <a:endParaRPr lang="en-US" baseline="-25000" dirty="0">
              <a:solidFill>
                <a:srgbClr val="FF0000"/>
              </a:solidFill>
            </a:endParaRPr>
          </a:p>
          <a:p>
            <a:endParaRPr lang="en-US" sz="2400" baseline="-25000" dirty="0">
              <a:solidFill>
                <a:srgbClr val="000000"/>
              </a:solidFill>
            </a:endParaRPr>
          </a:p>
        </p:txBody>
      </p:sp>
      <p:sp>
        <p:nvSpPr>
          <p:cNvPr id="65" name="Rectangle 64"/>
          <p:cNvSpPr/>
          <p:nvPr/>
        </p:nvSpPr>
        <p:spPr>
          <a:xfrm>
            <a:off x="5727487" y="446237"/>
            <a:ext cx="1259059" cy="615553"/>
          </a:xfrm>
          <a:prstGeom prst="rect">
            <a:avLst/>
          </a:prstGeom>
        </p:spPr>
        <p:txBody>
          <a:bodyPr wrap="none" lIns="0" tIns="0" rIns="0" bIns="0">
            <a:spAutoFit/>
          </a:bodyPr>
          <a:lstStyle/>
          <a:p>
            <a:r>
              <a:rPr lang="en-US" sz="2400" dirty="0" smtClean="0">
                <a:solidFill>
                  <a:srgbClr val="FF0000"/>
                </a:solidFill>
              </a:rPr>
              <a:t>[div=14.5]</a:t>
            </a:r>
            <a:endParaRPr lang="en-US" baseline="-25000" dirty="0">
              <a:solidFill>
                <a:srgbClr val="FF0000"/>
              </a:solidFill>
            </a:endParaRPr>
          </a:p>
          <a:p>
            <a:endParaRPr lang="en-US" sz="2400" baseline="-25000" dirty="0">
              <a:solidFill>
                <a:srgbClr val="000000"/>
              </a:solidFill>
            </a:endParaRPr>
          </a:p>
        </p:txBody>
      </p:sp>
      <p:sp>
        <p:nvSpPr>
          <p:cNvPr id="67" name="Rectangle 66"/>
          <p:cNvSpPr/>
          <p:nvPr/>
        </p:nvSpPr>
        <p:spPr>
          <a:xfrm>
            <a:off x="5600953" y="5368650"/>
            <a:ext cx="1103066" cy="615553"/>
          </a:xfrm>
          <a:prstGeom prst="rect">
            <a:avLst/>
          </a:prstGeom>
        </p:spPr>
        <p:txBody>
          <a:bodyPr wrap="none" lIns="0" tIns="0" rIns="0" bIns="0">
            <a:spAutoFit/>
          </a:bodyPr>
          <a:lstStyle/>
          <a:p>
            <a:r>
              <a:rPr lang="en-US" sz="2400" dirty="0" smtClean="0">
                <a:solidFill>
                  <a:srgbClr val="FF0000"/>
                </a:solidFill>
              </a:rPr>
              <a:t>[div=7.9]</a:t>
            </a:r>
            <a:endParaRPr lang="en-US" baseline="-25000" dirty="0">
              <a:solidFill>
                <a:srgbClr val="FF0000"/>
              </a:solidFill>
            </a:endParaRPr>
          </a:p>
          <a:p>
            <a:endParaRPr lang="en-US" sz="2400" baseline="-25000" dirty="0">
              <a:solidFill>
                <a:srgbClr val="000000"/>
              </a:solidFill>
            </a:endParaRPr>
          </a:p>
        </p:txBody>
      </p:sp>
    </p:spTree>
    <p:extLst>
      <p:ext uri="{BB962C8B-B14F-4D97-AF65-F5344CB8AC3E}">
        <p14:creationId xmlns:p14="http://schemas.microsoft.com/office/powerpoint/2010/main" val="322174359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4894939" y="3286217"/>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5" name="Freeform 14"/>
          <p:cNvSpPr/>
          <p:nvPr/>
        </p:nvSpPr>
        <p:spPr>
          <a:xfrm>
            <a:off x="5438610" y="4418448"/>
            <a:ext cx="1086973" cy="543356"/>
          </a:xfrm>
          <a:custGeom>
            <a:avLst/>
            <a:gdLst>
              <a:gd name="connsiteX0" fmla="*/ 0 w 1086973"/>
              <a:gd name="connsiteY0" fmla="*/ 0 h 543356"/>
              <a:gd name="connsiteX1" fmla="*/ 1086973 w 1086973"/>
              <a:gd name="connsiteY1" fmla="*/ 0 h 543356"/>
              <a:gd name="connsiteX2" fmla="*/ 1086973 w 1086973"/>
              <a:gd name="connsiteY2" fmla="*/ 543356 h 543356"/>
              <a:gd name="connsiteX3" fmla="*/ 0 w 1086973"/>
              <a:gd name="connsiteY3" fmla="*/ 543356 h 543356"/>
              <a:gd name="connsiteX4" fmla="*/ 0 w 1086973"/>
              <a:gd name="connsiteY4" fmla="*/ 0 h 54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73" h="543356">
                <a:moveTo>
                  <a:pt x="0" y="0"/>
                </a:moveTo>
                <a:lnTo>
                  <a:pt x="1086973" y="0"/>
                </a:lnTo>
                <a:lnTo>
                  <a:pt x="1086973" y="543356"/>
                </a:lnTo>
                <a:lnTo>
                  <a:pt x="0" y="5433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n-US" sz="3400" kern="1200" dirty="0"/>
          </a:p>
        </p:txBody>
      </p:sp>
      <p:sp>
        <p:nvSpPr>
          <p:cNvPr id="14" name="Title 13"/>
          <p:cNvSpPr>
            <a:spLocks noGrp="1"/>
          </p:cNvSpPr>
          <p:nvPr>
            <p:ph type="ctrTitle"/>
          </p:nvPr>
        </p:nvSpPr>
        <p:spPr>
          <a:xfrm>
            <a:off x="646924" y="13844"/>
            <a:ext cx="7772400" cy="710249"/>
          </a:xfrm>
        </p:spPr>
        <p:txBody>
          <a:bodyPr>
            <a:normAutofit fontScale="90000"/>
          </a:bodyPr>
          <a:lstStyle/>
          <a:p>
            <a:r>
              <a:rPr lang="en-US" dirty="0" smtClean="0"/>
              <a:t>State distribution</a:t>
            </a:r>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627606259"/>
              </p:ext>
            </p:extLst>
          </p:nvPr>
        </p:nvGraphicFramePr>
        <p:xfrm>
          <a:off x="9364149" y="1663737"/>
          <a:ext cx="9021451" cy="1622480"/>
        </p:xfrm>
        <a:graphic>
          <a:graphicData uri="http://schemas.openxmlformats.org/drawingml/2006/table">
            <a:tbl>
              <a:tblPr/>
              <a:tblGrid>
                <a:gridCol w="1764096"/>
                <a:gridCol w="1451471"/>
                <a:gridCol w="1451471"/>
                <a:gridCol w="1451471"/>
                <a:gridCol w="1451471"/>
                <a:gridCol w="1451471"/>
              </a:tblGrid>
              <a:tr h="324496">
                <a:tc>
                  <a:txBody>
                    <a:bodyPr/>
                    <a:lstStyle/>
                    <a:p>
                      <a:pPr algn="ctr" fontAlgn="b"/>
                      <a:r>
                        <a:rPr lang="en-US" sz="2000" b="0" i="0" u="none" strike="noStrike" dirty="0" smtClean="0">
                          <a:solidFill>
                            <a:srgbClr val="000000"/>
                          </a:solidFill>
                          <a:effectLst/>
                          <a:latin typeface="Calibri"/>
                        </a:rPr>
                        <a:t>Lineage</a:t>
                      </a:r>
                      <a:r>
                        <a:rPr lang="en-US" sz="2000" b="0" i="0" u="none" strike="noStrike" dirty="0">
                          <a:solidFill>
                            <a:srgbClr val="000000"/>
                          </a:solidFill>
                          <a:effectLst/>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US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a:rPr>
                        <a:t>UA</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DS</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a:rPr>
                        <a:t>DA</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total</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496">
                <a:tc>
                  <a:txBody>
                    <a:bodyPr/>
                    <a:lstStyle/>
                    <a:p>
                      <a:pPr algn="l" fontAlgn="b"/>
                      <a:r>
                        <a:rPr lang="cs-CZ" sz="2000" b="1" i="0" u="none" strike="noStrike" dirty="0" smtClean="0">
                          <a:solidFill>
                            <a:srgbClr val="000000"/>
                          </a:solidFill>
                          <a:effectLst/>
                          <a:latin typeface="+mn-lt"/>
                        </a:rPr>
                        <a:t>Chelicerata</a:t>
                      </a:r>
                      <a:endParaRPr lang="cs-CZ" sz="2000" b="1" i="0" u="none" strike="noStrike" dirty="0">
                        <a:solidFill>
                          <a:srgbClr val="000000"/>
                        </a:solidFill>
                        <a:effectLst/>
                        <a:latin typeface="+mn-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dirty="0" smtClean="0">
                          <a:solidFill>
                            <a:srgbClr val="000000"/>
                          </a:solidFill>
                          <a:effectLst/>
                          <a:latin typeface="Calibri"/>
                        </a:rPr>
                        <a:t>98.66</a:t>
                      </a:r>
                      <a:endParaRPr lang="en-US" sz="20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dirty="0" smtClean="0">
                          <a:solidFill>
                            <a:srgbClr val="000000"/>
                          </a:solidFill>
                          <a:effectLst/>
                          <a:latin typeface="Calibri"/>
                        </a:rPr>
                        <a:t>0.92</a:t>
                      </a:r>
                      <a:endParaRPr lang="en-US" sz="20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dirty="0" smtClean="0">
                          <a:solidFill>
                            <a:srgbClr val="000000"/>
                          </a:solidFill>
                          <a:effectLst/>
                          <a:latin typeface="Calibri"/>
                        </a:rPr>
                        <a:t>0.08</a:t>
                      </a:r>
                      <a:endParaRPr lang="en-US" sz="20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dirty="0" smtClean="0">
                          <a:solidFill>
                            <a:srgbClr val="000000"/>
                          </a:solidFill>
                          <a:effectLst/>
                          <a:latin typeface="Calibri"/>
                        </a:rPr>
                        <a:t>0.34</a:t>
                      </a:r>
                      <a:endParaRPr lang="en-US" sz="20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mn-lt"/>
                        </a:rPr>
                        <a:t>112,427</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324496">
                <a:tc>
                  <a:txBody>
                    <a:bodyPr/>
                    <a:lstStyle/>
                    <a:p>
                      <a:pPr algn="l" fontAlgn="b"/>
                      <a:r>
                        <a:rPr lang="en-US" sz="2000" b="1" i="0" u="none" strike="noStrike" dirty="0" smtClean="0">
                          <a:solidFill>
                            <a:srgbClr val="000000"/>
                          </a:solidFill>
                          <a:effectLst/>
                          <a:latin typeface="+mn-lt"/>
                        </a:rPr>
                        <a:t>Acari</a:t>
                      </a:r>
                      <a:endParaRPr lang="en-US" sz="2000" b="1" i="0" u="none" strike="noStrike" dirty="0">
                        <a:solidFill>
                          <a:srgbClr val="000000"/>
                        </a:solidFill>
                        <a:effectLst/>
                        <a:latin typeface="+mn-lt"/>
                      </a:endParaRPr>
                    </a:p>
                  </a:txBody>
                  <a:tcPr marL="0" marR="0" marT="0" marB="0" anchor="b">
                    <a:lnL>
                      <a:noFill/>
                    </a:lnL>
                    <a:lnR>
                      <a:noFill/>
                    </a:lnR>
                    <a:lnT>
                      <a:noFill/>
                    </a:lnT>
                    <a:lnB>
                      <a:noFill/>
                    </a:lnB>
                    <a:solidFill>
                      <a:srgbClr val="D9D9D9"/>
                    </a:solidFill>
                  </a:tcPr>
                </a:tc>
                <a:tc>
                  <a:txBody>
                    <a:bodyPr/>
                    <a:lstStyle/>
                    <a:p>
                      <a:pPr algn="ctr" fontAlgn="b"/>
                      <a:r>
                        <a:rPr lang="en-US" sz="2000" b="0" i="0" u="none" strike="noStrike" dirty="0" smtClean="0">
                          <a:solidFill>
                            <a:srgbClr val="000000"/>
                          </a:solidFill>
                          <a:effectLst/>
                          <a:latin typeface="Calibri"/>
                        </a:rPr>
                        <a:t>97.26</a:t>
                      </a:r>
                      <a:endParaRPr lang="en-US" sz="2000" b="0" i="0" u="none" strike="noStrike" dirty="0">
                        <a:solidFill>
                          <a:srgbClr val="000000"/>
                        </a:solidFill>
                        <a:effectLst/>
                        <a:latin typeface="Calibri"/>
                      </a:endParaRPr>
                    </a:p>
                  </a:txBody>
                  <a:tcPr marL="0" marR="0" marT="0" marB="0" anchor="b">
                    <a:lnL>
                      <a:noFill/>
                    </a:lnL>
                    <a:lnR>
                      <a:noFill/>
                    </a:lnR>
                    <a:lnT>
                      <a:noFill/>
                    </a:lnT>
                    <a:lnB>
                      <a:noFill/>
                    </a:lnB>
                    <a:solidFill>
                      <a:srgbClr val="D9D9D9"/>
                    </a:solidFill>
                  </a:tcPr>
                </a:tc>
                <a:tc>
                  <a:txBody>
                    <a:bodyPr/>
                    <a:lstStyle/>
                    <a:p>
                      <a:pPr algn="ctr" fontAlgn="b"/>
                      <a:r>
                        <a:rPr lang="en-US" sz="2000" b="0" i="0" u="none" strike="noStrike" dirty="0" smtClean="0">
                          <a:solidFill>
                            <a:srgbClr val="000000"/>
                          </a:solidFill>
                          <a:effectLst/>
                          <a:latin typeface="Calibri"/>
                        </a:rPr>
                        <a:t>1.88</a:t>
                      </a:r>
                      <a:endParaRPr lang="en-US" sz="2000" b="0" i="0" u="none" strike="noStrike" dirty="0">
                        <a:solidFill>
                          <a:srgbClr val="000000"/>
                        </a:solidFill>
                        <a:effectLst/>
                        <a:latin typeface="Calibri"/>
                      </a:endParaRPr>
                    </a:p>
                  </a:txBody>
                  <a:tcPr marL="0" marR="0" marT="0" marB="0" anchor="b">
                    <a:lnL>
                      <a:noFill/>
                    </a:lnL>
                    <a:lnR>
                      <a:noFill/>
                    </a:lnR>
                    <a:lnT>
                      <a:noFill/>
                    </a:lnT>
                    <a:lnB>
                      <a:noFill/>
                    </a:lnB>
                    <a:solidFill>
                      <a:srgbClr val="D9D9D9"/>
                    </a:solidFill>
                  </a:tcPr>
                </a:tc>
                <a:tc>
                  <a:txBody>
                    <a:bodyPr/>
                    <a:lstStyle/>
                    <a:p>
                      <a:pPr algn="ctr" fontAlgn="b"/>
                      <a:r>
                        <a:rPr lang="en-US" sz="2000" b="0" i="0" u="none" strike="noStrike" dirty="0" smtClean="0">
                          <a:solidFill>
                            <a:srgbClr val="000000"/>
                          </a:solidFill>
                          <a:effectLst/>
                          <a:latin typeface="Calibri"/>
                        </a:rPr>
                        <a:t>0.17</a:t>
                      </a:r>
                      <a:endParaRPr lang="en-US" sz="2000" b="0" i="0" u="none" strike="noStrike" dirty="0">
                        <a:solidFill>
                          <a:srgbClr val="000000"/>
                        </a:solidFill>
                        <a:effectLst/>
                        <a:latin typeface="Calibri"/>
                      </a:endParaRPr>
                    </a:p>
                  </a:txBody>
                  <a:tcPr marL="0" marR="0" marT="0" marB="0" anchor="b">
                    <a:lnL>
                      <a:noFill/>
                    </a:lnL>
                    <a:lnR>
                      <a:noFill/>
                    </a:lnR>
                    <a:lnT>
                      <a:noFill/>
                    </a:lnT>
                    <a:lnB>
                      <a:noFill/>
                    </a:lnB>
                    <a:solidFill>
                      <a:srgbClr val="D9D9D9"/>
                    </a:solidFill>
                  </a:tcPr>
                </a:tc>
                <a:tc>
                  <a:txBody>
                    <a:bodyPr/>
                    <a:lstStyle/>
                    <a:p>
                      <a:pPr algn="ctr" fontAlgn="b"/>
                      <a:r>
                        <a:rPr lang="en-US" sz="2000" b="0" i="0" u="none" strike="noStrike" dirty="0" smtClean="0">
                          <a:solidFill>
                            <a:srgbClr val="000000"/>
                          </a:solidFill>
                          <a:effectLst/>
                          <a:latin typeface="Calibri"/>
                        </a:rPr>
                        <a:t>0.69</a:t>
                      </a:r>
                      <a:endParaRPr lang="en-US" sz="2000" b="0" i="0" u="none" strike="noStrike" dirty="0">
                        <a:solidFill>
                          <a:srgbClr val="000000"/>
                        </a:solidFill>
                        <a:effectLst/>
                        <a:latin typeface="Calibri"/>
                      </a:endParaRPr>
                    </a:p>
                  </a:txBody>
                  <a:tcPr marL="0" marR="0" marT="0" marB="0" anchor="b">
                    <a:lnL>
                      <a:noFill/>
                    </a:lnL>
                    <a:lnR>
                      <a:noFill/>
                    </a:lnR>
                    <a:lnT>
                      <a:noFill/>
                    </a:lnT>
                    <a:lnB>
                      <a:noFill/>
                    </a:lnB>
                    <a:solidFill>
                      <a:srgbClr val="D9D9D9"/>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mn-lt"/>
                        </a:rPr>
                        <a:t>54,942</a:t>
                      </a:r>
                      <a:r>
                        <a:rPr lang="en-US" sz="2000" b="0" i="0" u="none" strike="noStrike" dirty="0">
                          <a:solidFill>
                            <a:srgbClr val="000000"/>
                          </a:solidFill>
                          <a:effectLst/>
                          <a:latin typeface="Calibri"/>
                        </a:rPr>
                        <a:t> </a:t>
                      </a:r>
                    </a:p>
                  </a:txBody>
                  <a:tcPr marL="0" marR="0" marT="0" marB="0" anchor="b">
                    <a:lnL>
                      <a:noFill/>
                    </a:lnL>
                    <a:lnR>
                      <a:noFill/>
                    </a:lnR>
                    <a:lnT>
                      <a:noFill/>
                    </a:lnT>
                    <a:lnB>
                      <a:noFill/>
                    </a:lnB>
                    <a:solidFill>
                      <a:srgbClr val="D9D9D9"/>
                    </a:solidFill>
                  </a:tcPr>
                </a:tc>
              </a:tr>
              <a:tr h="324496">
                <a:tc>
                  <a:txBody>
                    <a:bodyPr/>
                    <a:lstStyle/>
                    <a:p>
                      <a:pPr algn="l" fontAlgn="b"/>
                      <a:r>
                        <a:rPr lang="en-US" sz="2000" b="1" i="0" u="none" strike="noStrike" dirty="0" err="1" smtClean="0">
                          <a:solidFill>
                            <a:srgbClr val="000000"/>
                          </a:solidFill>
                          <a:effectLst/>
                          <a:latin typeface="+mn-lt"/>
                        </a:rPr>
                        <a:t>Acariformes</a:t>
                      </a:r>
                      <a:endParaRPr lang="en-US" sz="2000" b="1" i="0" u="none" strike="noStrike" dirty="0">
                        <a:solidFill>
                          <a:srgbClr val="000000"/>
                        </a:solidFill>
                        <a:effectLst/>
                        <a:latin typeface="+mn-lt"/>
                      </a:endParaRPr>
                    </a:p>
                  </a:txBody>
                  <a:tcPr marL="0" marR="0" marT="0" marB="0" anchor="b">
                    <a:lnL>
                      <a:noFill/>
                    </a:lnL>
                    <a:lnR>
                      <a:noFill/>
                    </a:lnR>
                    <a:lnT>
                      <a:noFill/>
                    </a:lnT>
                    <a:lnB>
                      <a:noFill/>
                    </a:lnB>
                  </a:tcPr>
                </a:tc>
                <a:tc>
                  <a:txBody>
                    <a:bodyPr/>
                    <a:lstStyle/>
                    <a:p>
                      <a:pPr algn="ctr" fontAlgn="b"/>
                      <a:r>
                        <a:rPr lang="en-US" sz="2000" b="0" i="0" u="none" strike="noStrike" dirty="0" smtClean="0">
                          <a:solidFill>
                            <a:srgbClr val="000000"/>
                          </a:solidFill>
                          <a:effectLst/>
                          <a:latin typeface="Calibri"/>
                        </a:rPr>
                        <a:t>96.63</a:t>
                      </a:r>
                      <a:endParaRPr lang="en-US" sz="20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r>
                        <a:rPr lang="en-US" sz="2000" b="0" i="0" u="none" strike="noStrike" dirty="0" smtClean="0">
                          <a:solidFill>
                            <a:srgbClr val="000000"/>
                          </a:solidFill>
                          <a:effectLst/>
                          <a:latin typeface="Calibri"/>
                        </a:rPr>
                        <a:t>2.28</a:t>
                      </a:r>
                      <a:endParaRPr lang="en-US" sz="20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r>
                        <a:rPr lang="en-US" sz="2000" b="0" i="0" u="none" strike="noStrike" dirty="0" smtClean="0">
                          <a:solidFill>
                            <a:srgbClr val="000000"/>
                          </a:solidFill>
                          <a:effectLst/>
                          <a:latin typeface="Calibri"/>
                        </a:rPr>
                        <a:t>0.22</a:t>
                      </a:r>
                      <a:endParaRPr lang="en-US" sz="20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algn="ctr" fontAlgn="b"/>
                      <a:r>
                        <a:rPr lang="en-US" sz="2000" b="0" i="0" u="none" strike="noStrike" dirty="0" smtClean="0">
                          <a:solidFill>
                            <a:srgbClr val="000000"/>
                          </a:solidFill>
                          <a:effectLst/>
                          <a:latin typeface="Calibri"/>
                        </a:rPr>
                        <a:t>0.86</a:t>
                      </a:r>
                      <a:endParaRPr lang="en-US" sz="2000" b="0" i="0" u="none" strike="noStrike" dirty="0">
                        <a:solidFill>
                          <a:srgbClr val="000000"/>
                        </a:solidFill>
                        <a:effectLst/>
                        <a:latin typeface="Calibri"/>
                      </a:endParaRPr>
                    </a:p>
                  </a:txBody>
                  <a:tcPr marL="0" marR="0" marT="0" marB="0" anchor="b">
                    <a:lnL>
                      <a:noFill/>
                    </a:lnL>
                    <a:lnR>
                      <a:noFill/>
                    </a:lnR>
                    <a:lnT>
                      <a:noFill/>
                    </a:lnT>
                    <a:lnB>
                      <a:noFill/>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mn-lt"/>
                        </a:rPr>
                        <a:t>42,585</a:t>
                      </a:r>
                    </a:p>
                  </a:txBody>
                  <a:tcPr marL="0" marR="0" marT="0" marB="0" anchor="b">
                    <a:lnL>
                      <a:noFill/>
                    </a:lnL>
                    <a:lnR>
                      <a:noFill/>
                    </a:lnR>
                    <a:lnT>
                      <a:noFill/>
                    </a:lnT>
                    <a:lnB>
                      <a:noFill/>
                    </a:lnB>
                  </a:tcPr>
                </a:tc>
              </a:tr>
              <a:tr h="324496">
                <a:tc>
                  <a:txBody>
                    <a:bodyPr/>
                    <a:lstStyle/>
                    <a:p>
                      <a:pPr algn="l" fontAlgn="b"/>
                      <a:r>
                        <a:rPr lang="de-DE" sz="2000" b="1" i="0" u="none" strike="noStrike" dirty="0" err="1" smtClean="0">
                          <a:solidFill>
                            <a:srgbClr val="000000"/>
                          </a:solidFill>
                          <a:effectLst/>
                          <a:latin typeface="+mn-lt"/>
                        </a:rPr>
                        <a:t>Endeostigmata</a:t>
                      </a:r>
                      <a:endParaRPr lang="de-DE" sz="2000" b="1" i="0" u="none" strike="noStrike" dirty="0">
                        <a:solidFill>
                          <a:srgbClr val="000000"/>
                        </a:solidFill>
                        <a:effectLst/>
                        <a:latin typeface="+mn-lt"/>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2000" b="0" i="0" u="none" strike="noStrike" dirty="0" smtClean="0">
                          <a:solidFill>
                            <a:srgbClr val="000000"/>
                          </a:solidFill>
                          <a:effectLst/>
                          <a:latin typeface="Calibri"/>
                        </a:rPr>
                        <a:t>42.13</a:t>
                      </a:r>
                      <a:endParaRPr lang="en-US" sz="2000" b="0" i="0" u="none" strike="noStrike" dirty="0">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2000" b="0" i="0" u="none" strike="noStrike" dirty="0" smtClean="0">
                          <a:solidFill>
                            <a:srgbClr val="000000"/>
                          </a:solidFill>
                          <a:effectLst/>
                          <a:latin typeface="Calibri"/>
                        </a:rPr>
                        <a:t>13.2</a:t>
                      </a:r>
                      <a:endParaRPr lang="en-US" sz="2000" b="0" i="0" u="none" strike="noStrike" dirty="0">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2000" b="0" i="0" u="none" strike="noStrike" dirty="0" smtClean="0">
                          <a:solidFill>
                            <a:srgbClr val="000000"/>
                          </a:solidFill>
                          <a:effectLst/>
                          <a:latin typeface="Calibri"/>
                        </a:rPr>
                        <a:t>7.11</a:t>
                      </a:r>
                      <a:endParaRPr lang="en-US" sz="2000" b="0" i="0" u="none" strike="noStrike" dirty="0">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2000" b="0" i="0" u="none" strike="noStrike" dirty="0" smtClean="0">
                          <a:solidFill>
                            <a:srgbClr val="000000"/>
                          </a:solidFill>
                          <a:effectLst/>
                          <a:latin typeface="Calibri"/>
                        </a:rPr>
                        <a:t>37.56</a:t>
                      </a:r>
                      <a:endParaRPr lang="en-US" sz="2000" b="0" i="0" u="none" strike="noStrike" dirty="0">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Calibri"/>
                        </a:rPr>
                        <a:t> </a:t>
                      </a:r>
                      <a:r>
                        <a:rPr lang="en-US" sz="2000" b="0" i="0" u="none" strike="noStrike" dirty="0" smtClean="0">
                          <a:solidFill>
                            <a:srgbClr val="000000"/>
                          </a:solidFill>
                          <a:effectLst/>
                          <a:latin typeface="+mn-lt"/>
                        </a:rPr>
                        <a:t>197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r>
            </a:tbl>
          </a:graphicData>
        </a:graphic>
      </p:graphicFrame>
      <p:sp>
        <p:nvSpPr>
          <p:cNvPr id="18" name="Rectangle 17"/>
          <p:cNvSpPr/>
          <p:nvPr/>
        </p:nvSpPr>
        <p:spPr>
          <a:xfrm>
            <a:off x="7505691" y="4977530"/>
            <a:ext cx="1420271" cy="1200329"/>
          </a:xfrm>
          <a:prstGeom prst="rect">
            <a:avLst/>
          </a:prstGeom>
        </p:spPr>
        <p:txBody>
          <a:bodyPr wrap="square">
            <a:spAutoFit/>
          </a:bodyPr>
          <a:lstStyle/>
          <a:p>
            <a:r>
              <a:rPr lang="en-US" b="1" dirty="0">
                <a:solidFill>
                  <a:schemeClr val="tx1">
                    <a:lumMod val="50000"/>
                    <a:lumOff val="50000"/>
                  </a:schemeClr>
                </a:solidFill>
              </a:rPr>
              <a:t>U=Upper </a:t>
            </a:r>
            <a:r>
              <a:rPr lang="en-US" b="1" dirty="0" smtClean="0">
                <a:solidFill>
                  <a:schemeClr val="tx1">
                    <a:lumMod val="50000"/>
                    <a:lumOff val="50000"/>
                  </a:schemeClr>
                </a:solidFill>
              </a:rPr>
              <a:t>soil</a:t>
            </a:r>
            <a:endParaRPr lang="en-US" b="1" dirty="0">
              <a:solidFill>
                <a:schemeClr val="tx1">
                  <a:lumMod val="50000"/>
                  <a:lumOff val="50000"/>
                </a:schemeClr>
              </a:solidFill>
            </a:endParaRPr>
          </a:p>
          <a:p>
            <a:r>
              <a:rPr lang="en-US" b="1" dirty="0" smtClean="0">
                <a:solidFill>
                  <a:schemeClr val="tx1">
                    <a:lumMod val="50000"/>
                    <a:lumOff val="50000"/>
                  </a:schemeClr>
                </a:solidFill>
              </a:rPr>
              <a:t>D</a:t>
            </a:r>
            <a:r>
              <a:rPr lang="en-US" b="1" dirty="0">
                <a:solidFill>
                  <a:schemeClr val="tx1">
                    <a:lumMod val="50000"/>
                    <a:lumOff val="50000"/>
                  </a:schemeClr>
                </a:solidFill>
              </a:rPr>
              <a:t>=Deep </a:t>
            </a:r>
            <a:r>
              <a:rPr lang="en-US" b="1" dirty="0" smtClean="0">
                <a:solidFill>
                  <a:schemeClr val="tx1">
                    <a:lumMod val="50000"/>
                    <a:lumOff val="50000"/>
                  </a:schemeClr>
                </a:solidFill>
              </a:rPr>
              <a:t>soil</a:t>
            </a:r>
            <a:endParaRPr lang="en-US" b="1" dirty="0">
              <a:solidFill>
                <a:schemeClr val="tx1">
                  <a:lumMod val="50000"/>
                  <a:lumOff val="50000"/>
                </a:schemeClr>
              </a:solidFill>
            </a:endParaRPr>
          </a:p>
          <a:p>
            <a:r>
              <a:rPr lang="en-US" b="1" dirty="0" smtClean="0">
                <a:solidFill>
                  <a:schemeClr val="tx1">
                    <a:lumMod val="50000"/>
                    <a:lumOff val="50000"/>
                  </a:schemeClr>
                </a:solidFill>
              </a:rPr>
              <a:t>S</a:t>
            </a:r>
            <a:r>
              <a:rPr lang="en-US" b="1" dirty="0">
                <a:solidFill>
                  <a:schemeClr val="tx1">
                    <a:lumMod val="50000"/>
                    <a:lumOff val="50000"/>
                  </a:schemeClr>
                </a:solidFill>
              </a:rPr>
              <a:t>=</a:t>
            </a:r>
            <a:r>
              <a:rPr lang="en-US" b="1" dirty="0" smtClean="0">
                <a:solidFill>
                  <a:schemeClr val="tx1">
                    <a:lumMod val="50000"/>
                    <a:lumOff val="50000"/>
                  </a:schemeClr>
                </a:solidFill>
              </a:rPr>
              <a:t>Sexual</a:t>
            </a:r>
            <a:endParaRPr lang="en-US" b="1" dirty="0">
              <a:solidFill>
                <a:schemeClr val="tx1">
                  <a:lumMod val="50000"/>
                  <a:lumOff val="50000"/>
                </a:schemeClr>
              </a:solidFill>
            </a:endParaRPr>
          </a:p>
          <a:p>
            <a:r>
              <a:rPr lang="en-US" b="1" dirty="0" smtClean="0">
                <a:solidFill>
                  <a:schemeClr val="tx1">
                    <a:lumMod val="50000"/>
                    <a:lumOff val="50000"/>
                  </a:schemeClr>
                </a:solidFill>
              </a:rPr>
              <a:t>A</a:t>
            </a:r>
            <a:r>
              <a:rPr lang="en-US" b="1" dirty="0">
                <a:solidFill>
                  <a:schemeClr val="tx1">
                    <a:lumMod val="50000"/>
                    <a:lumOff val="50000"/>
                  </a:schemeClr>
                </a:solidFill>
              </a:rPr>
              <a:t>=Asexual</a:t>
            </a:r>
            <a:endParaRPr lang="en-US" dirty="0">
              <a:solidFill>
                <a:schemeClr val="tx1">
                  <a:lumMod val="50000"/>
                  <a:lumOff val="50000"/>
                </a:schemeClr>
              </a:solidFill>
            </a:endParaRPr>
          </a:p>
        </p:txBody>
      </p:sp>
      <p:graphicFrame>
        <p:nvGraphicFramePr>
          <p:cNvPr id="20" name="Chart 19"/>
          <p:cNvGraphicFramePr>
            <a:graphicFrameLocks/>
          </p:cNvGraphicFramePr>
          <p:nvPr>
            <p:extLst>
              <p:ext uri="{D42A27DB-BD31-4B8C-83A1-F6EECF244321}">
                <p14:modId xmlns:p14="http://schemas.microsoft.com/office/powerpoint/2010/main" val="3340727800"/>
              </p:ext>
            </p:extLst>
          </p:nvPr>
        </p:nvGraphicFramePr>
        <p:xfrm>
          <a:off x="1439190" y="1032613"/>
          <a:ext cx="6521194" cy="5473087"/>
        </p:xfrm>
        <a:graphic>
          <a:graphicData uri="http://schemas.openxmlformats.org/drawingml/2006/chart">
            <c:chart xmlns:c="http://schemas.openxmlformats.org/drawingml/2006/chart" xmlns:r="http://schemas.openxmlformats.org/officeDocument/2006/relationships" r:id="rId2"/>
          </a:graphicData>
        </a:graphic>
      </p:graphicFrame>
      <p:sp>
        <p:nvSpPr>
          <p:cNvPr id="21" name="Rectangle 20"/>
          <p:cNvSpPr/>
          <p:nvPr/>
        </p:nvSpPr>
        <p:spPr>
          <a:xfrm rot="16200000">
            <a:off x="4133605" y="3990726"/>
            <a:ext cx="645504" cy="276999"/>
          </a:xfrm>
          <a:prstGeom prst="rect">
            <a:avLst/>
          </a:prstGeom>
        </p:spPr>
        <p:txBody>
          <a:bodyPr wrap="none">
            <a:spAutoFit/>
          </a:bodyPr>
          <a:lstStyle/>
          <a:p>
            <a:pPr algn="ctr" fontAlgn="b"/>
            <a:r>
              <a:rPr lang="en-US" sz="1200" dirty="0" smtClean="0">
                <a:solidFill>
                  <a:srgbClr val="000000"/>
                </a:solidFill>
              </a:rPr>
              <a:t>96.63%</a:t>
            </a:r>
            <a:endParaRPr lang="en-US" sz="1200" dirty="0">
              <a:solidFill>
                <a:srgbClr val="000000"/>
              </a:solidFill>
            </a:endParaRPr>
          </a:p>
        </p:txBody>
      </p:sp>
      <p:sp>
        <p:nvSpPr>
          <p:cNvPr id="22" name="Rectangle 21"/>
          <p:cNvSpPr/>
          <p:nvPr/>
        </p:nvSpPr>
        <p:spPr>
          <a:xfrm rot="16200000">
            <a:off x="4332659" y="4695488"/>
            <a:ext cx="567508" cy="276999"/>
          </a:xfrm>
          <a:prstGeom prst="rect">
            <a:avLst/>
          </a:prstGeom>
        </p:spPr>
        <p:txBody>
          <a:bodyPr wrap="none">
            <a:spAutoFit/>
          </a:bodyPr>
          <a:lstStyle/>
          <a:p>
            <a:pPr algn="ctr" fontAlgn="b"/>
            <a:r>
              <a:rPr lang="en-US" sz="1200" dirty="0" smtClean="0">
                <a:solidFill>
                  <a:srgbClr val="000000"/>
                </a:solidFill>
              </a:rPr>
              <a:t>2.28%</a:t>
            </a:r>
            <a:endParaRPr lang="en-US" sz="1200" dirty="0">
              <a:solidFill>
                <a:srgbClr val="000000"/>
              </a:solidFill>
            </a:endParaRPr>
          </a:p>
        </p:txBody>
      </p:sp>
      <p:sp>
        <p:nvSpPr>
          <p:cNvPr id="23" name="Rectangle 22"/>
          <p:cNvSpPr/>
          <p:nvPr/>
        </p:nvSpPr>
        <p:spPr>
          <a:xfrm rot="16200000">
            <a:off x="4496723" y="5130281"/>
            <a:ext cx="567508" cy="228925"/>
          </a:xfrm>
          <a:prstGeom prst="rect">
            <a:avLst/>
          </a:prstGeom>
        </p:spPr>
        <p:txBody>
          <a:bodyPr wrap="none">
            <a:spAutoFit/>
          </a:bodyPr>
          <a:lstStyle/>
          <a:p>
            <a:pPr algn="ctr" fontAlgn="b"/>
            <a:r>
              <a:rPr lang="en-US" sz="1200" dirty="0" smtClean="0">
                <a:solidFill>
                  <a:srgbClr val="000000"/>
                </a:solidFill>
              </a:rPr>
              <a:t>0.22%</a:t>
            </a:r>
            <a:endParaRPr lang="en-US" sz="1200" dirty="0">
              <a:solidFill>
                <a:srgbClr val="000000"/>
              </a:solidFill>
            </a:endParaRPr>
          </a:p>
        </p:txBody>
      </p:sp>
      <p:sp>
        <p:nvSpPr>
          <p:cNvPr id="24" name="Rectangle 23"/>
          <p:cNvSpPr/>
          <p:nvPr/>
        </p:nvSpPr>
        <p:spPr>
          <a:xfrm rot="16200000">
            <a:off x="4707136" y="4822490"/>
            <a:ext cx="567508" cy="276999"/>
          </a:xfrm>
          <a:prstGeom prst="rect">
            <a:avLst/>
          </a:prstGeom>
        </p:spPr>
        <p:txBody>
          <a:bodyPr wrap="none">
            <a:spAutoFit/>
          </a:bodyPr>
          <a:lstStyle/>
          <a:p>
            <a:pPr algn="ctr" fontAlgn="b"/>
            <a:r>
              <a:rPr lang="en-US" sz="1200" dirty="0" smtClean="0">
                <a:solidFill>
                  <a:srgbClr val="000000"/>
                </a:solidFill>
              </a:rPr>
              <a:t>0.86%</a:t>
            </a:r>
            <a:endParaRPr lang="en-US" sz="1200" dirty="0">
              <a:solidFill>
                <a:srgbClr val="000000"/>
              </a:solidFill>
            </a:endParaRPr>
          </a:p>
        </p:txBody>
      </p:sp>
      <p:sp>
        <p:nvSpPr>
          <p:cNvPr id="25" name="Rectangle 24"/>
          <p:cNvSpPr/>
          <p:nvPr/>
        </p:nvSpPr>
        <p:spPr>
          <a:xfrm>
            <a:off x="2146546" y="6477307"/>
            <a:ext cx="851515" cy="276999"/>
          </a:xfrm>
          <a:prstGeom prst="rect">
            <a:avLst/>
          </a:prstGeom>
        </p:spPr>
        <p:txBody>
          <a:bodyPr wrap="none">
            <a:spAutoFit/>
          </a:bodyPr>
          <a:lstStyle/>
          <a:p>
            <a:pPr algn="ctr" fontAlgn="b">
              <a:defRPr/>
            </a:pPr>
            <a:r>
              <a:rPr lang="en-US" sz="1200" dirty="0" smtClean="0">
                <a:solidFill>
                  <a:srgbClr val="000000"/>
                </a:solidFill>
              </a:rPr>
              <a:t>n=112,427</a:t>
            </a:r>
            <a:endParaRPr lang="en-US" sz="1200" dirty="0">
              <a:solidFill>
                <a:srgbClr val="000000"/>
              </a:solidFill>
            </a:endParaRPr>
          </a:p>
        </p:txBody>
      </p:sp>
      <p:sp>
        <p:nvSpPr>
          <p:cNvPr id="26" name="Rectangle 25"/>
          <p:cNvSpPr/>
          <p:nvPr/>
        </p:nvSpPr>
        <p:spPr>
          <a:xfrm>
            <a:off x="3313675" y="6473376"/>
            <a:ext cx="774571" cy="276999"/>
          </a:xfrm>
          <a:prstGeom prst="rect">
            <a:avLst/>
          </a:prstGeom>
        </p:spPr>
        <p:txBody>
          <a:bodyPr wrap="none">
            <a:spAutoFit/>
          </a:bodyPr>
          <a:lstStyle/>
          <a:p>
            <a:r>
              <a:rPr lang="en-US" sz="1200" dirty="0" smtClean="0">
                <a:solidFill>
                  <a:srgbClr val="000000"/>
                </a:solidFill>
              </a:rPr>
              <a:t>n=54,942</a:t>
            </a:r>
            <a:endParaRPr lang="en-US" sz="1200" dirty="0"/>
          </a:p>
        </p:txBody>
      </p:sp>
      <p:sp>
        <p:nvSpPr>
          <p:cNvPr id="27" name="Rectangle 26"/>
          <p:cNvSpPr/>
          <p:nvPr/>
        </p:nvSpPr>
        <p:spPr>
          <a:xfrm>
            <a:off x="4504937" y="6473376"/>
            <a:ext cx="770538" cy="276999"/>
          </a:xfrm>
          <a:prstGeom prst="rect">
            <a:avLst/>
          </a:prstGeom>
        </p:spPr>
        <p:txBody>
          <a:bodyPr wrap="none">
            <a:spAutoFit/>
          </a:bodyPr>
          <a:lstStyle/>
          <a:p>
            <a:pPr algn="ctr" fontAlgn="b">
              <a:defRPr/>
            </a:pPr>
            <a:r>
              <a:rPr lang="en-US" sz="1200" dirty="0" smtClean="0">
                <a:solidFill>
                  <a:srgbClr val="000000"/>
                </a:solidFill>
              </a:rPr>
              <a:t>n=42,585</a:t>
            </a:r>
            <a:endParaRPr lang="en-US" sz="1200" dirty="0">
              <a:solidFill>
                <a:srgbClr val="000000"/>
              </a:solidFill>
            </a:endParaRPr>
          </a:p>
        </p:txBody>
      </p:sp>
      <p:sp>
        <p:nvSpPr>
          <p:cNvPr id="29" name="Rectangle 28"/>
          <p:cNvSpPr/>
          <p:nvPr/>
        </p:nvSpPr>
        <p:spPr>
          <a:xfrm>
            <a:off x="5598696" y="6480364"/>
            <a:ext cx="576149" cy="276999"/>
          </a:xfrm>
          <a:prstGeom prst="rect">
            <a:avLst/>
          </a:prstGeom>
        </p:spPr>
        <p:txBody>
          <a:bodyPr wrap="none">
            <a:spAutoFit/>
          </a:bodyPr>
          <a:lstStyle/>
          <a:p>
            <a:pPr algn="ctr" fontAlgn="b">
              <a:defRPr/>
            </a:pPr>
            <a:r>
              <a:rPr lang="en-US" sz="1200" dirty="0" smtClean="0">
                <a:solidFill>
                  <a:srgbClr val="000000"/>
                </a:solidFill>
              </a:rPr>
              <a:t>n=197</a:t>
            </a:r>
            <a:endParaRPr lang="en-US" sz="1200" dirty="0">
              <a:solidFill>
                <a:srgbClr val="000000"/>
              </a:solidFill>
            </a:endParaRPr>
          </a:p>
        </p:txBody>
      </p:sp>
      <p:sp>
        <p:nvSpPr>
          <p:cNvPr id="30" name="Rectangle 29"/>
          <p:cNvSpPr/>
          <p:nvPr/>
        </p:nvSpPr>
        <p:spPr>
          <a:xfrm>
            <a:off x="6567792" y="6473376"/>
            <a:ext cx="498153" cy="276999"/>
          </a:xfrm>
          <a:prstGeom prst="rect">
            <a:avLst/>
          </a:prstGeom>
        </p:spPr>
        <p:txBody>
          <a:bodyPr wrap="none">
            <a:spAutoFit/>
          </a:bodyPr>
          <a:lstStyle/>
          <a:p>
            <a:pPr algn="ctr" fontAlgn="b">
              <a:defRPr/>
            </a:pPr>
            <a:r>
              <a:rPr lang="en-US" sz="1200" dirty="0" smtClean="0">
                <a:solidFill>
                  <a:srgbClr val="000000"/>
                </a:solidFill>
              </a:rPr>
              <a:t>n=96</a:t>
            </a:r>
            <a:endParaRPr lang="en-US" sz="1200" dirty="0">
              <a:solidFill>
                <a:srgbClr val="000000"/>
              </a:solidFill>
            </a:endParaRPr>
          </a:p>
        </p:txBody>
      </p:sp>
      <p:sp>
        <p:nvSpPr>
          <p:cNvPr id="31" name="Rectangle 30"/>
          <p:cNvSpPr/>
          <p:nvPr/>
        </p:nvSpPr>
        <p:spPr>
          <a:xfrm rot="16200000">
            <a:off x="661026" y="3482232"/>
            <a:ext cx="1279329" cy="307777"/>
          </a:xfrm>
          <a:prstGeom prst="rect">
            <a:avLst/>
          </a:prstGeom>
        </p:spPr>
        <p:txBody>
          <a:bodyPr wrap="none">
            <a:spAutoFit/>
          </a:bodyPr>
          <a:lstStyle/>
          <a:p>
            <a:pPr algn="ctr" fontAlgn="b"/>
            <a:r>
              <a:rPr lang="en-US" sz="1400" dirty="0" smtClean="0">
                <a:solidFill>
                  <a:srgbClr val="000000"/>
                </a:solidFill>
              </a:rPr>
              <a:t>Species (log10)</a:t>
            </a:r>
            <a:endParaRPr lang="en-US" sz="1400" dirty="0">
              <a:solidFill>
                <a:srgbClr val="000000"/>
              </a:solidFill>
            </a:endParaRPr>
          </a:p>
        </p:txBody>
      </p:sp>
    </p:spTree>
    <p:extLst>
      <p:ext uri="{BB962C8B-B14F-4D97-AF65-F5344CB8AC3E}">
        <p14:creationId xmlns:p14="http://schemas.microsoft.com/office/powerpoint/2010/main" val="25001930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p:cNvGrpSpPr/>
          <p:nvPr/>
        </p:nvGrpSpPr>
        <p:grpSpPr>
          <a:xfrm>
            <a:off x="0" y="256456"/>
            <a:ext cx="9183688" cy="6751848"/>
            <a:chOff x="-14288" y="0"/>
            <a:chExt cx="9183688" cy="6751848"/>
          </a:xfrm>
        </p:grpSpPr>
        <p:grpSp>
          <p:nvGrpSpPr>
            <p:cNvPr id="80898" name="Group 10"/>
            <p:cNvGrpSpPr>
              <a:grpSpLocks/>
            </p:cNvGrpSpPr>
            <p:nvPr/>
          </p:nvGrpSpPr>
          <p:grpSpPr bwMode="auto">
            <a:xfrm>
              <a:off x="4351338" y="0"/>
              <a:ext cx="4818062" cy="3816350"/>
              <a:chOff x="3707904" y="260648"/>
              <a:chExt cx="5148064" cy="3861048"/>
            </a:xfrm>
          </p:grpSpPr>
          <p:pic>
            <p:nvPicPr>
              <p:cNvPr id="80906"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260648"/>
                <a:ext cx="5148064" cy="386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 Box 2"/>
              <p:cNvSpPr txBox="1">
                <a:spLocks noChangeArrowheads="1"/>
              </p:cNvSpPr>
              <p:nvPr/>
            </p:nvSpPr>
            <p:spPr bwMode="auto">
              <a:xfrm>
                <a:off x="5635927" y="3584042"/>
                <a:ext cx="2448271" cy="34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r>
                  <a:rPr lang="en-US" i="1" dirty="0">
                    <a:solidFill>
                      <a:srgbClr val="FFFFFF"/>
                    </a:solidFill>
                  </a:rPr>
                  <a:t>Alicorhagia</a:t>
                </a:r>
              </a:p>
            </p:txBody>
          </p:sp>
          <p:sp>
            <p:nvSpPr>
              <p:cNvPr id="80908" name="Rectangle 29"/>
              <p:cNvSpPr>
                <a:spLocks noChangeArrowheads="1"/>
              </p:cNvSpPr>
              <p:nvPr/>
            </p:nvSpPr>
            <p:spPr bwMode="auto">
              <a:xfrm>
                <a:off x="7305947" y="3616730"/>
                <a:ext cx="1068753" cy="37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dirty="0">
                    <a:solidFill>
                      <a:srgbClr val="FFFFFF"/>
                    </a:solidFill>
                  </a:rPr>
                  <a:t>410 </a:t>
                </a:r>
                <a:r>
                  <a:rPr lang="de-DE" dirty="0" err="1">
                    <a:solidFill>
                      <a:srgbClr val="FFFFFF"/>
                    </a:solidFill>
                  </a:rPr>
                  <a:t>Mya</a:t>
                </a:r>
                <a:endParaRPr lang="en-US" dirty="0">
                  <a:solidFill>
                    <a:srgbClr val="FFFFFF"/>
                  </a:solidFill>
                </a:endParaRPr>
              </a:p>
            </p:txBody>
          </p:sp>
        </p:grpSp>
        <p:grpSp>
          <p:nvGrpSpPr>
            <p:cNvPr id="80899" name="Group 7"/>
            <p:cNvGrpSpPr>
              <a:grpSpLocks/>
            </p:cNvGrpSpPr>
            <p:nvPr/>
          </p:nvGrpSpPr>
          <p:grpSpPr bwMode="auto">
            <a:xfrm>
              <a:off x="-14288" y="431800"/>
              <a:ext cx="4594226" cy="3208338"/>
              <a:chOff x="251520" y="692696"/>
              <a:chExt cx="4594225" cy="3208337"/>
            </a:xfrm>
          </p:grpSpPr>
          <p:pic>
            <p:nvPicPr>
              <p:cNvPr id="80903" name="Рисунок 1"/>
              <p:cNvPicPr>
                <a:picLocks noChangeAspect="1"/>
              </p:cNvPicPr>
              <p:nvPr/>
            </p:nvPicPr>
            <p:blipFill>
              <a:blip r:embed="rId4">
                <a:extLst>
                  <a:ext uri="{28A0092B-C50C-407E-A947-70E740481C1C}">
                    <a14:useLocalDpi xmlns:a14="http://schemas.microsoft.com/office/drawing/2010/main" val="0"/>
                  </a:ext>
                </a:extLst>
              </a:blip>
              <a:srcRect t="2016" r="2460" b="5775"/>
              <a:stretch>
                <a:fillRect/>
              </a:stretch>
            </p:blipFill>
            <p:spPr bwMode="auto">
              <a:xfrm>
                <a:off x="251520" y="692696"/>
                <a:ext cx="4594225"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Rectangle 16"/>
              <p:cNvSpPr>
                <a:spLocks noChangeArrowheads="1"/>
              </p:cNvSpPr>
              <p:nvPr/>
            </p:nvSpPr>
            <p:spPr bwMode="auto">
              <a:xfrm>
                <a:off x="323528" y="3284984"/>
                <a:ext cx="25594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l-PL" i="1" dirty="0" err="1" smtClean="0">
                    <a:solidFill>
                      <a:srgbClr val="FFFFFF"/>
                    </a:solidFill>
                  </a:rPr>
                  <a:t>Stigmalychus</a:t>
                </a:r>
                <a:r>
                  <a:rPr lang="pl-PL" dirty="0" smtClean="0">
                    <a:solidFill>
                      <a:srgbClr val="FFFFFF"/>
                    </a:solidFill>
                  </a:rPr>
                  <a:t> (</a:t>
                </a:r>
                <a:r>
                  <a:rPr lang="pl-PL" dirty="0" err="1" smtClean="0">
                    <a:solidFill>
                      <a:srgbClr val="FFFFFF"/>
                    </a:solidFill>
                  </a:rPr>
                  <a:t>deep</a:t>
                </a:r>
                <a:r>
                  <a:rPr lang="pl-PL" dirty="0" smtClean="0">
                    <a:solidFill>
                      <a:srgbClr val="FFFFFF"/>
                    </a:solidFill>
                  </a:rPr>
                  <a:t> </a:t>
                </a:r>
                <a:r>
                  <a:rPr lang="pl-PL" dirty="0" err="1" smtClean="0">
                    <a:solidFill>
                      <a:srgbClr val="FFFFFF"/>
                    </a:solidFill>
                  </a:rPr>
                  <a:t>soil</a:t>
                </a:r>
                <a:r>
                  <a:rPr lang="pl-PL" dirty="0" smtClean="0">
                    <a:solidFill>
                      <a:srgbClr val="FFFFFF"/>
                    </a:solidFill>
                  </a:rPr>
                  <a:t>)</a:t>
                </a:r>
                <a:endParaRPr lang="en-US" dirty="0">
                  <a:solidFill>
                    <a:srgbClr val="FFFFFF"/>
                  </a:solidFill>
                </a:endParaRPr>
              </a:p>
            </p:txBody>
          </p:sp>
          <p:sp>
            <p:nvSpPr>
              <p:cNvPr id="80905" name="Rectangle 6"/>
              <p:cNvSpPr>
                <a:spLocks noChangeArrowheads="1"/>
              </p:cNvSpPr>
              <p:nvPr/>
            </p:nvSpPr>
            <p:spPr bwMode="auto">
              <a:xfrm>
                <a:off x="323528" y="3501008"/>
                <a:ext cx="10002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dirty="0">
                    <a:solidFill>
                      <a:srgbClr val="FFFFFF"/>
                    </a:solidFill>
                  </a:rPr>
                  <a:t>410 </a:t>
                </a:r>
                <a:r>
                  <a:rPr lang="de-DE" dirty="0" err="1">
                    <a:solidFill>
                      <a:srgbClr val="FFFFFF"/>
                    </a:solidFill>
                  </a:rPr>
                  <a:t>Mya</a:t>
                </a:r>
                <a:endParaRPr lang="en-US" dirty="0">
                  <a:solidFill>
                    <a:srgbClr val="FFFFFF"/>
                  </a:solidFill>
                </a:endParaRPr>
              </a:p>
            </p:txBody>
          </p:sp>
        </p:grpSp>
        <p:pic>
          <p:nvPicPr>
            <p:cNvPr id="5" name="Picture 4"/>
            <p:cNvPicPr>
              <a:picLocks noChangeAspect="1"/>
            </p:cNvPicPr>
            <p:nvPr/>
          </p:nvPicPr>
          <p:blipFill>
            <a:blip r:embed="rId5"/>
            <a:stretch>
              <a:fillRect/>
            </a:stretch>
          </p:blipFill>
          <p:spPr>
            <a:xfrm>
              <a:off x="1259632" y="3573016"/>
              <a:ext cx="4883423" cy="3178832"/>
            </a:xfrm>
            <a:prstGeom prst="rect">
              <a:avLst/>
            </a:prstGeom>
          </p:spPr>
        </p:pic>
        <p:sp>
          <p:nvSpPr>
            <p:cNvPr id="80902" name="Text Box 3"/>
            <p:cNvSpPr txBox="1">
              <a:spLocks noChangeArrowheads="1"/>
            </p:cNvSpPr>
            <p:nvPr/>
          </p:nvSpPr>
          <p:spPr bwMode="auto">
            <a:xfrm>
              <a:off x="2901528" y="5770929"/>
              <a:ext cx="3475037"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r>
                <a:rPr lang="en-US" dirty="0" err="1">
                  <a:solidFill>
                    <a:srgbClr val="FFFFFF"/>
                  </a:solidFill>
                </a:rPr>
                <a:t>Nematalycidae</a:t>
              </a:r>
              <a:r>
                <a:rPr lang="en-US" dirty="0">
                  <a:solidFill>
                    <a:srgbClr val="FFFFFF"/>
                  </a:solidFill>
                </a:rPr>
                <a:t> ?410 </a:t>
              </a:r>
              <a:r>
                <a:rPr lang="en-US" dirty="0" err="1">
                  <a:solidFill>
                    <a:srgbClr val="FFFFFF"/>
                  </a:solidFill>
                </a:rPr>
                <a:t>Mya</a:t>
              </a:r>
              <a:endParaRPr lang="en-US" dirty="0">
                <a:solidFill>
                  <a:srgbClr val="FFFFFF"/>
                </a:solidFill>
              </a:endParaRPr>
            </a:p>
          </p:txBody>
        </p:sp>
      </p:grpSp>
      <p:sp>
        <p:nvSpPr>
          <p:cNvPr id="3074" name="Rectangle 2"/>
          <p:cNvSpPr>
            <a:spLocks noGrp="1" noChangeArrowheads="1"/>
          </p:cNvSpPr>
          <p:nvPr>
            <p:ph type="ctrTitle"/>
          </p:nvPr>
        </p:nvSpPr>
        <p:spPr>
          <a:xfrm>
            <a:off x="-81280" y="-171400"/>
            <a:ext cx="9505056" cy="838201"/>
          </a:xfrm>
        </p:spPr>
        <p:txBody>
          <a:bodyPr/>
          <a:lstStyle/>
          <a:p>
            <a:pPr>
              <a:defRPr/>
            </a:pPr>
            <a:r>
              <a:rPr lang="en-US" sz="2900" b="1" dirty="0" err="1">
                <a:solidFill>
                  <a:srgbClr val="FFFFFF"/>
                </a:solidFill>
                <a:latin typeface="Times New Roman" charset="0"/>
                <a:cs typeface="+mj-cs"/>
              </a:rPr>
              <a:t>E</a:t>
            </a:r>
            <a:r>
              <a:rPr lang="en-US" sz="2900" b="1" dirty="0" err="1" smtClean="0">
                <a:solidFill>
                  <a:srgbClr val="FFFFFF"/>
                </a:solidFill>
                <a:latin typeface="Times New Roman" charset="0"/>
                <a:cs typeface="+mj-cs"/>
              </a:rPr>
              <a:t>ndeostigmata</a:t>
            </a:r>
            <a:r>
              <a:rPr lang="en-US" sz="2900" b="1" dirty="0" smtClean="0">
                <a:solidFill>
                  <a:srgbClr val="FFFFFF"/>
                </a:solidFill>
                <a:latin typeface="Times New Roman" charset="0"/>
                <a:cs typeface="+mj-cs"/>
              </a:rPr>
              <a:t> are the most ‘ancient’ asexual eukaryotes</a:t>
            </a:r>
            <a:endParaRPr lang="en-US" sz="2900" b="1" dirty="0">
              <a:solidFill>
                <a:srgbClr val="FFFFFF"/>
              </a:solidFill>
              <a:latin typeface="Book Antiqua" charset="0"/>
              <a:cs typeface="+mj-cs"/>
            </a:endParaRPr>
          </a:p>
        </p:txBody>
      </p:sp>
      <p:sp>
        <p:nvSpPr>
          <p:cNvPr id="14" name="Rectangle 13"/>
          <p:cNvSpPr>
            <a:spLocks noChangeArrowheads="1"/>
          </p:cNvSpPr>
          <p:nvPr/>
        </p:nvSpPr>
        <p:spPr bwMode="auto">
          <a:xfrm>
            <a:off x="9423776" y="1814440"/>
            <a:ext cx="4419600" cy="160043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1400" dirty="0" err="1">
                <a:latin typeface="Times" charset="0"/>
                <a:cs typeface="Arial" charset="0"/>
              </a:rPr>
              <a:t>Endeostigmata</a:t>
            </a:r>
            <a:r>
              <a:rPr lang="en-US" sz="1400" dirty="0">
                <a:latin typeface="Times" charset="0"/>
                <a:cs typeface="Arial" charset="0"/>
              </a:rPr>
              <a:t> are usually microscopic, almost transparent, mites living in deep soil, sand and forest litter. </a:t>
            </a:r>
            <a:endParaRPr lang="en-US" sz="1400" dirty="0">
              <a:solidFill>
                <a:schemeClr val="folHlink"/>
              </a:solidFill>
              <a:latin typeface="Times" charset="0"/>
            </a:endParaRPr>
          </a:p>
          <a:p>
            <a:pPr eaLnBrk="0" hangingPunct="0">
              <a:buFont typeface="Symbol" charset="0"/>
              <a:buNone/>
            </a:pPr>
            <a:r>
              <a:rPr lang="en-US" sz="1400" dirty="0" smtClean="0">
                <a:solidFill>
                  <a:schemeClr val="folHlink"/>
                </a:solidFill>
                <a:latin typeface="Times" charset="0"/>
              </a:rPr>
              <a:t>They are known from the Devonian (~410 </a:t>
            </a:r>
            <a:r>
              <a:rPr lang="en-US" sz="1400" dirty="0" err="1" smtClean="0">
                <a:solidFill>
                  <a:schemeClr val="folHlink"/>
                </a:solidFill>
                <a:latin typeface="Times" charset="0"/>
              </a:rPr>
              <a:t>mya</a:t>
            </a:r>
            <a:r>
              <a:rPr lang="en-US" sz="1400" dirty="0" smtClean="0">
                <a:solidFill>
                  <a:schemeClr val="folHlink"/>
                </a:solidFill>
                <a:latin typeface="Times" charset="0"/>
              </a:rPr>
              <a:t>). Some living </a:t>
            </a:r>
            <a:r>
              <a:rPr lang="en-US" sz="1400" dirty="0" err="1" smtClean="0">
                <a:solidFill>
                  <a:schemeClr val="folHlink"/>
                </a:solidFill>
                <a:latin typeface="Times" charset="0"/>
              </a:rPr>
              <a:t>endeostigs</a:t>
            </a:r>
            <a:r>
              <a:rPr lang="en-US" sz="1400" dirty="0" smtClean="0">
                <a:solidFill>
                  <a:schemeClr val="folHlink"/>
                </a:solidFill>
                <a:latin typeface="Times" charset="0"/>
              </a:rPr>
              <a:t> have not changed morphologically too much since the Devonian and are asexual.  Many of them live in deep soil 30 cm to more than 1 m. No sampling were attempted at a greater depth. </a:t>
            </a:r>
            <a:endParaRPr lang="en-US" sz="1400" b="0" baseline="0" dirty="0">
              <a:solidFill>
                <a:schemeClr val="folHlink"/>
              </a:solidFill>
              <a:latin typeface="Times" charset="0"/>
            </a:endParaRPr>
          </a:p>
        </p:txBody>
      </p:sp>
      <p:sp>
        <p:nvSpPr>
          <p:cNvPr id="15" name="Rectangle 16"/>
          <p:cNvSpPr>
            <a:spLocks noChangeArrowheads="1"/>
          </p:cNvSpPr>
          <p:nvPr/>
        </p:nvSpPr>
        <p:spPr bwMode="auto">
          <a:xfrm>
            <a:off x="6544751" y="3865901"/>
            <a:ext cx="2559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pl-PL" dirty="0" smtClean="0">
                <a:solidFill>
                  <a:srgbClr val="FFFFFF"/>
                </a:solidFill>
              </a:rPr>
              <a:t>(</a:t>
            </a:r>
            <a:r>
              <a:rPr lang="pl-PL" dirty="0" err="1" smtClean="0">
                <a:solidFill>
                  <a:srgbClr val="FFFFFF"/>
                </a:solidFill>
              </a:rPr>
              <a:t>deep</a:t>
            </a:r>
            <a:r>
              <a:rPr lang="pl-PL" dirty="0">
                <a:solidFill>
                  <a:srgbClr val="FFFFFF"/>
                </a:solidFill>
              </a:rPr>
              <a:t> </a:t>
            </a:r>
            <a:r>
              <a:rPr lang="pl-PL" dirty="0" smtClean="0">
                <a:solidFill>
                  <a:srgbClr val="FFFFFF"/>
                </a:solidFill>
              </a:rPr>
              <a:t>and </a:t>
            </a:r>
            <a:r>
              <a:rPr lang="pl-PL" dirty="0" err="1" smtClean="0">
                <a:solidFill>
                  <a:srgbClr val="FFFFFF"/>
                </a:solidFill>
              </a:rPr>
              <a:t>upper</a:t>
            </a:r>
            <a:r>
              <a:rPr lang="pl-PL" dirty="0" smtClean="0">
                <a:solidFill>
                  <a:srgbClr val="FFFFFF"/>
                </a:solidFill>
              </a:rPr>
              <a:t> </a:t>
            </a:r>
            <a:r>
              <a:rPr lang="pl-PL" dirty="0" err="1" smtClean="0">
                <a:solidFill>
                  <a:srgbClr val="FFFFFF"/>
                </a:solidFill>
              </a:rPr>
              <a:t>soil</a:t>
            </a:r>
            <a:r>
              <a:rPr lang="pl-PL"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9462327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363"/>
            <a:ext cx="9144000" cy="706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 Box 2"/>
          <p:cNvSpPr txBox="1">
            <a:spLocks noChangeArrowheads="1"/>
          </p:cNvSpPr>
          <p:nvPr/>
        </p:nvSpPr>
        <p:spPr bwMode="auto">
          <a:xfrm>
            <a:off x="395288" y="6081713"/>
            <a:ext cx="2971800"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r>
              <a:rPr lang="en-US" b="0" i="1" baseline="0" dirty="0">
                <a:solidFill>
                  <a:srgbClr val="FFFFFF"/>
                </a:solidFill>
                <a:latin typeface="Times New Roman" charset="0"/>
              </a:rPr>
              <a:t>Nanorchestes</a:t>
            </a:r>
          </a:p>
          <a:p>
            <a:endParaRPr lang="en-US" b="0" baseline="0" dirty="0">
              <a:solidFill>
                <a:srgbClr val="FFFFFF"/>
              </a:solidFill>
              <a:latin typeface="Times New Roman" charset="0"/>
            </a:endParaRPr>
          </a:p>
          <a:p>
            <a:endParaRPr lang="en-US" b="0" baseline="0" dirty="0">
              <a:solidFill>
                <a:srgbClr val="FFFFFF"/>
              </a:solidFill>
              <a:latin typeface="Times New Roman" charset="0"/>
            </a:endParaRPr>
          </a:p>
          <a:p>
            <a:endParaRPr lang="en-US" b="0" baseline="0" dirty="0">
              <a:solidFill>
                <a:srgbClr val="FFFFFF"/>
              </a:solidFill>
              <a:latin typeface="Times New Roman" charset="0"/>
            </a:endParaRPr>
          </a:p>
        </p:txBody>
      </p:sp>
      <p:sp>
        <p:nvSpPr>
          <p:cNvPr id="45060" name="Rectangle 5"/>
          <p:cNvSpPr>
            <a:spLocks noChangeArrowheads="1"/>
          </p:cNvSpPr>
          <p:nvPr/>
        </p:nvSpPr>
        <p:spPr bwMode="auto">
          <a:xfrm>
            <a:off x="9144000" y="1752600"/>
            <a:ext cx="4419600" cy="95410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defRPr/>
            </a:pPr>
            <a:endParaRPr lang="en-US" sz="1400" b="0" baseline="0" dirty="0">
              <a:latin typeface="Times" charset="0"/>
              <a:cs typeface="Arial" charset="0"/>
            </a:endParaRPr>
          </a:p>
          <a:p>
            <a:pPr eaLnBrk="0" hangingPunct="0">
              <a:buFont typeface="Symbol" charset="0"/>
              <a:buNone/>
              <a:defRPr/>
            </a:pPr>
            <a:r>
              <a:rPr lang="en-US" sz="1400" b="0" baseline="0" dirty="0" smtClean="0">
                <a:latin typeface="Times" charset="0"/>
                <a:cs typeface="Arial" charset="0"/>
              </a:rPr>
              <a:t>S</a:t>
            </a:r>
            <a:r>
              <a:rPr lang="en-US" sz="1400" b="0" dirty="0" smtClean="0">
                <a:latin typeface="Times" charset="0"/>
                <a:cs typeface="Arial" charset="0"/>
              </a:rPr>
              <a:t>pecies of Nanorchestes can live in both deep soil and upper soil. They are also common in the arctic and Antarctica.</a:t>
            </a:r>
            <a:endParaRPr lang="en-US" sz="1400" b="0" baseline="0" dirty="0">
              <a:latin typeface="Times" charset="0"/>
              <a:cs typeface="Arial" charset="0"/>
            </a:endParaRPr>
          </a:p>
        </p:txBody>
      </p:sp>
      <p:sp>
        <p:nvSpPr>
          <p:cNvPr id="45061" name="Rectangle 3"/>
          <p:cNvSpPr>
            <a:spLocks noGrp="1" noChangeArrowheads="1"/>
          </p:cNvSpPr>
          <p:nvPr>
            <p:ph type="title" idx="4294967295"/>
          </p:nvPr>
        </p:nvSpPr>
        <p:spPr>
          <a:xfrm>
            <a:off x="3657600" y="381000"/>
            <a:ext cx="4659313" cy="1104900"/>
          </a:xfrm>
        </p:spPr>
        <p:txBody>
          <a:bodyPr/>
          <a:lstStyle/>
          <a:p>
            <a:pPr>
              <a:defRPr/>
            </a:pPr>
            <a:r>
              <a:rPr lang="ja-JP" altLang="en-US" dirty="0">
                <a:solidFill>
                  <a:srgbClr val="FFFFFF"/>
                </a:solidFill>
                <a:latin typeface="Book Antiqua" charset="0"/>
                <a:cs typeface="+mj-cs"/>
              </a:rPr>
              <a:t>‘</a:t>
            </a:r>
            <a:r>
              <a:rPr lang="en-US" dirty="0" err="1">
                <a:solidFill>
                  <a:srgbClr val="FFFFFF"/>
                </a:solidFill>
                <a:latin typeface="Book Antiqua" charset="0"/>
                <a:cs typeface="+mj-cs"/>
              </a:rPr>
              <a:t>Endeostigmata</a:t>
            </a:r>
            <a:r>
              <a:rPr lang="ja-JP" altLang="en-US" dirty="0">
                <a:solidFill>
                  <a:srgbClr val="FFFFFF"/>
                </a:solidFill>
                <a:latin typeface="Book Antiqua" charset="0"/>
                <a:cs typeface="+mj-cs"/>
              </a:rPr>
              <a:t>’</a:t>
            </a:r>
            <a:endParaRPr lang="en-US" dirty="0">
              <a:solidFill>
                <a:srgbClr val="FFFFFF"/>
              </a:solidFill>
              <a:latin typeface="Book Antiqua" charset="0"/>
              <a:cs typeface="+mj-cs"/>
            </a:endParaRPr>
          </a:p>
        </p:txBody>
      </p:sp>
      <p:sp>
        <p:nvSpPr>
          <p:cNvPr id="111621" name="Прямоугольник 7"/>
          <p:cNvSpPr>
            <a:spLocks noChangeArrowheads="1"/>
          </p:cNvSpPr>
          <p:nvPr/>
        </p:nvSpPr>
        <p:spPr bwMode="auto">
          <a:xfrm>
            <a:off x="7019925" y="6113463"/>
            <a:ext cx="1311275" cy="744537"/>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ru-RU">
              <a:solidFill>
                <a:srgbClr val="FFFFFF"/>
              </a:solidFill>
            </a:endParaRPr>
          </a:p>
        </p:txBody>
      </p:sp>
      <p:sp>
        <p:nvSpPr>
          <p:cNvPr id="7" name="Rectangle 6"/>
          <p:cNvSpPr/>
          <p:nvPr/>
        </p:nvSpPr>
        <p:spPr>
          <a:xfrm>
            <a:off x="6260578" y="6335459"/>
            <a:ext cx="2883422" cy="369332"/>
          </a:xfrm>
          <a:prstGeom prst="rect">
            <a:avLst/>
          </a:prstGeom>
        </p:spPr>
        <p:txBody>
          <a:bodyPr wrap="none">
            <a:spAutoFit/>
          </a:bodyPr>
          <a:lstStyle/>
          <a:p>
            <a:r>
              <a:rPr lang="pl-PL" dirty="0" smtClean="0">
                <a:solidFill>
                  <a:srgbClr val="FFFFFF"/>
                </a:solidFill>
              </a:rPr>
              <a:t>(</a:t>
            </a:r>
            <a:r>
              <a:rPr lang="pl-PL" dirty="0" err="1" smtClean="0">
                <a:solidFill>
                  <a:srgbClr val="FFFFFF"/>
                </a:solidFill>
              </a:rPr>
              <a:t>deep</a:t>
            </a:r>
            <a:r>
              <a:rPr lang="pl-PL" dirty="0" smtClean="0">
                <a:solidFill>
                  <a:srgbClr val="FFFFFF"/>
                </a:solidFill>
              </a:rPr>
              <a:t> and </a:t>
            </a:r>
            <a:r>
              <a:rPr lang="pl-PL" dirty="0" err="1" smtClean="0">
                <a:solidFill>
                  <a:srgbClr val="FFFFFF"/>
                </a:solidFill>
              </a:rPr>
              <a:t>upper</a:t>
            </a:r>
            <a:r>
              <a:rPr lang="pl-PL" dirty="0" smtClean="0">
                <a:solidFill>
                  <a:srgbClr val="FFFFFF"/>
                </a:solidFill>
              </a:rPr>
              <a:t> </a:t>
            </a:r>
            <a:r>
              <a:rPr lang="pl-PL" dirty="0" err="1" smtClean="0">
                <a:solidFill>
                  <a:srgbClr val="FFFFFF"/>
                </a:solidFill>
              </a:rPr>
              <a:t>soil</a:t>
            </a:r>
            <a:r>
              <a:rPr lang="pl-PL" dirty="0" smtClean="0">
                <a:solidFill>
                  <a:srgbClr val="FFFFFF"/>
                </a:solidFill>
              </a:rPr>
              <a:t>, </a:t>
            </a:r>
            <a:r>
              <a:rPr lang="pl-PL" dirty="0" err="1" smtClean="0">
                <a:solidFill>
                  <a:srgbClr val="FFFFFF"/>
                </a:solidFill>
              </a:rPr>
              <a:t>sexual</a:t>
            </a:r>
            <a:r>
              <a:rPr lang="pl-PL" dirty="0" smtClean="0">
                <a:solidFill>
                  <a:srgbClr val="FFFFFF"/>
                </a:solidFill>
              </a:rPr>
              <a:t>)</a:t>
            </a:r>
            <a:endParaRPr lang="en-US" dirty="0"/>
          </a:p>
        </p:txBody>
      </p:sp>
    </p:spTree>
    <p:extLst>
      <p:ext uri="{BB962C8B-B14F-4D97-AF65-F5344CB8AC3E}">
        <p14:creationId xmlns:p14="http://schemas.microsoft.com/office/powerpoint/2010/main" val="2210483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Прямоугольник 4"/>
          <p:cNvSpPr>
            <a:spLocks noChangeArrowheads="1"/>
          </p:cNvSpPr>
          <p:nvPr/>
        </p:nvSpPr>
        <p:spPr bwMode="auto">
          <a:xfrm>
            <a:off x="-6350" y="0"/>
            <a:ext cx="9150350" cy="68580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ru-RU">
              <a:solidFill>
                <a:srgbClr val="FFFFFF"/>
              </a:solidFill>
            </a:endParaRPr>
          </a:p>
        </p:txBody>
      </p:sp>
      <p:sp>
        <p:nvSpPr>
          <p:cNvPr id="115714" name="Text Box 2"/>
          <p:cNvSpPr txBox="1">
            <a:spLocks noChangeArrowheads="1"/>
          </p:cNvSpPr>
          <p:nvPr/>
        </p:nvSpPr>
        <p:spPr bwMode="auto">
          <a:xfrm>
            <a:off x="6443663" y="6170613"/>
            <a:ext cx="2971800" cy="1570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r>
              <a:rPr lang="en-US" b="0" i="1" baseline="0" dirty="0" err="1">
                <a:solidFill>
                  <a:srgbClr val="FFFFFF"/>
                </a:solidFill>
                <a:latin typeface="Times New Roman" charset="0"/>
              </a:rPr>
              <a:t>Speleorchestes</a:t>
            </a:r>
            <a:endParaRPr lang="en-US" b="0" i="1" baseline="0" dirty="0">
              <a:solidFill>
                <a:srgbClr val="FFFFFF"/>
              </a:solidFill>
              <a:latin typeface="Times New Roman" charset="0"/>
            </a:endParaRPr>
          </a:p>
          <a:p>
            <a:endParaRPr lang="en-US" b="0" baseline="0" dirty="0">
              <a:solidFill>
                <a:srgbClr val="FFFFFF"/>
              </a:solidFill>
              <a:latin typeface="Times New Roman" charset="0"/>
            </a:endParaRPr>
          </a:p>
          <a:p>
            <a:endParaRPr lang="en-US" b="0" baseline="0" dirty="0">
              <a:solidFill>
                <a:srgbClr val="FFFFFF"/>
              </a:solidFill>
              <a:latin typeface="Times New Roman" charset="0"/>
            </a:endParaRPr>
          </a:p>
          <a:p>
            <a:endParaRPr lang="en-US" b="0" baseline="0" dirty="0">
              <a:solidFill>
                <a:srgbClr val="FFFFFF"/>
              </a:solidFill>
              <a:latin typeface="Times New Roman" charset="0"/>
            </a:endParaRPr>
          </a:p>
        </p:txBody>
      </p:sp>
      <p:sp>
        <p:nvSpPr>
          <p:cNvPr id="47108" name="Rectangle 5"/>
          <p:cNvSpPr>
            <a:spLocks noChangeArrowheads="1"/>
          </p:cNvSpPr>
          <p:nvPr/>
        </p:nvSpPr>
        <p:spPr bwMode="auto">
          <a:xfrm>
            <a:off x="9144000" y="1752600"/>
            <a:ext cx="4419600" cy="95410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defRPr/>
            </a:pPr>
            <a:endParaRPr lang="en-US" sz="1400" b="0" baseline="0" dirty="0">
              <a:solidFill>
                <a:schemeClr val="folHlink"/>
              </a:solidFill>
              <a:latin typeface="Times" charset="0"/>
              <a:cs typeface="Arial" charset="0"/>
            </a:endParaRPr>
          </a:p>
          <a:p>
            <a:pPr eaLnBrk="0" hangingPunct="0">
              <a:buFont typeface="Symbol" charset="0"/>
              <a:buNone/>
              <a:defRPr/>
            </a:pPr>
            <a:r>
              <a:rPr lang="en-US" sz="1400" b="0" baseline="0" dirty="0" smtClean="0">
                <a:solidFill>
                  <a:schemeClr val="folHlink"/>
                </a:solidFill>
                <a:latin typeface="Times" charset="0"/>
                <a:cs typeface="Arial" charset="0"/>
              </a:rPr>
              <a:t>Species of </a:t>
            </a:r>
            <a:r>
              <a:rPr lang="en-US" sz="1400" b="0" baseline="0" dirty="0" err="1" smtClean="0">
                <a:solidFill>
                  <a:schemeClr val="folHlink"/>
                </a:solidFill>
                <a:latin typeface="Times" charset="0"/>
                <a:cs typeface="Arial" charset="0"/>
              </a:rPr>
              <a:t>Speleorchestes</a:t>
            </a:r>
            <a:r>
              <a:rPr lang="en-US" sz="1400" b="0" baseline="0" dirty="0" smtClean="0">
                <a:solidFill>
                  <a:schemeClr val="folHlink"/>
                </a:solidFill>
                <a:latin typeface="Times" charset="0"/>
                <a:cs typeface="Arial" charset="0"/>
              </a:rPr>
              <a:t> are very common and abundant in very dry moss or very dry upper</a:t>
            </a:r>
            <a:r>
              <a:rPr lang="en-US" sz="1400" b="0" dirty="0" smtClean="0">
                <a:solidFill>
                  <a:schemeClr val="folHlink"/>
                </a:solidFill>
                <a:latin typeface="Times" charset="0"/>
                <a:cs typeface="Arial" charset="0"/>
              </a:rPr>
              <a:t> soil layers. </a:t>
            </a:r>
            <a:r>
              <a:rPr lang="en-US" sz="1400" dirty="0" smtClean="0">
                <a:solidFill>
                  <a:schemeClr val="folHlink"/>
                </a:solidFill>
                <a:latin typeface="Times" charset="0"/>
                <a:cs typeface="Arial" charset="0"/>
              </a:rPr>
              <a:t>One </a:t>
            </a:r>
            <a:r>
              <a:rPr lang="en-US" sz="1400" dirty="0" err="1" smtClean="0">
                <a:solidFill>
                  <a:schemeClr val="folHlink"/>
                </a:solidFill>
                <a:latin typeface="Times" charset="0"/>
                <a:cs typeface="Arial" charset="0"/>
              </a:rPr>
              <a:t>undescribed</a:t>
            </a:r>
            <a:r>
              <a:rPr lang="en-US" sz="1400" dirty="0" smtClean="0">
                <a:solidFill>
                  <a:schemeClr val="folHlink"/>
                </a:solidFill>
                <a:latin typeface="Times" charset="0"/>
                <a:cs typeface="Arial" charset="0"/>
              </a:rPr>
              <a:t> species has been collected in deep soil</a:t>
            </a:r>
            <a:endParaRPr lang="en-US" sz="1400" b="0" baseline="0" dirty="0">
              <a:solidFill>
                <a:schemeClr val="folHlink"/>
              </a:solidFill>
              <a:latin typeface="Times" charset="0"/>
              <a:cs typeface="Arial" charset="0"/>
            </a:endParaRPr>
          </a:p>
        </p:txBody>
      </p:sp>
      <p:sp>
        <p:nvSpPr>
          <p:cNvPr id="47109" name="Rectangle 3"/>
          <p:cNvSpPr>
            <a:spLocks noGrp="1" noChangeArrowheads="1"/>
          </p:cNvSpPr>
          <p:nvPr>
            <p:ph type="title" idx="4294967295"/>
          </p:nvPr>
        </p:nvSpPr>
        <p:spPr>
          <a:xfrm>
            <a:off x="1476375" y="4763"/>
            <a:ext cx="4824413" cy="1104900"/>
          </a:xfrm>
        </p:spPr>
        <p:txBody>
          <a:bodyPr/>
          <a:lstStyle/>
          <a:p>
            <a:pPr>
              <a:defRPr/>
            </a:pPr>
            <a:r>
              <a:rPr lang="ja-JP" altLang="en-US" dirty="0">
                <a:solidFill>
                  <a:srgbClr val="FFFFFF"/>
                </a:solidFill>
                <a:latin typeface="Book Antiqua" charset="0"/>
                <a:cs typeface="+mj-cs"/>
              </a:rPr>
              <a:t>‘</a:t>
            </a:r>
            <a:r>
              <a:rPr lang="en-US" dirty="0" err="1">
                <a:solidFill>
                  <a:srgbClr val="FFFFFF"/>
                </a:solidFill>
                <a:latin typeface="Book Antiqua" charset="0"/>
                <a:cs typeface="+mj-cs"/>
              </a:rPr>
              <a:t>Endeostigmata</a:t>
            </a:r>
            <a:r>
              <a:rPr lang="ja-JP" altLang="en-US" dirty="0">
                <a:solidFill>
                  <a:srgbClr val="FFFFFF"/>
                </a:solidFill>
                <a:latin typeface="Book Antiqua" charset="0"/>
                <a:cs typeface="+mj-cs"/>
              </a:rPr>
              <a:t>’</a:t>
            </a:r>
            <a:endParaRPr lang="en-US" dirty="0">
              <a:solidFill>
                <a:srgbClr val="FFFFFF"/>
              </a:solidFill>
              <a:latin typeface="Book Antiqua" charset="0"/>
              <a:cs typeface="+mj-cs"/>
            </a:endParaRPr>
          </a:p>
        </p:txBody>
      </p:sp>
      <p:sp>
        <p:nvSpPr>
          <p:cNvPr id="115717" name="Прямоугольник 7"/>
          <p:cNvSpPr>
            <a:spLocks noChangeArrowheads="1"/>
          </p:cNvSpPr>
          <p:nvPr/>
        </p:nvSpPr>
        <p:spPr bwMode="auto">
          <a:xfrm>
            <a:off x="6189663" y="5300663"/>
            <a:ext cx="1311275" cy="576262"/>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ru-RU">
              <a:solidFill>
                <a:srgbClr val="FFFFFF"/>
              </a:solidFill>
            </a:endParaRPr>
          </a:p>
        </p:txBody>
      </p:sp>
      <p:pic>
        <p:nvPicPr>
          <p:cNvPr id="115718"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052513"/>
            <a:ext cx="915035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Прямоугольник 9"/>
          <p:cNvSpPr>
            <a:spLocks noChangeArrowheads="1"/>
          </p:cNvSpPr>
          <p:nvPr/>
        </p:nvSpPr>
        <p:spPr bwMode="auto">
          <a:xfrm>
            <a:off x="-6350" y="5084763"/>
            <a:ext cx="1311275" cy="108585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ru-RU">
              <a:solidFill>
                <a:srgbClr val="FFFFFF"/>
              </a:solidFill>
            </a:endParaRPr>
          </a:p>
        </p:txBody>
      </p:sp>
      <p:sp>
        <p:nvSpPr>
          <p:cNvPr id="115720" name="Прямоугольник 10"/>
          <p:cNvSpPr>
            <a:spLocks noChangeArrowheads="1"/>
          </p:cNvSpPr>
          <p:nvPr/>
        </p:nvSpPr>
        <p:spPr bwMode="auto">
          <a:xfrm>
            <a:off x="1187450" y="5891213"/>
            <a:ext cx="2879725" cy="576262"/>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ru-RU">
              <a:solidFill>
                <a:srgbClr val="FFFFFF"/>
              </a:solidFill>
            </a:endParaRPr>
          </a:p>
        </p:txBody>
      </p:sp>
      <p:sp>
        <p:nvSpPr>
          <p:cNvPr id="10" name="Rectangle 9"/>
          <p:cNvSpPr/>
          <p:nvPr/>
        </p:nvSpPr>
        <p:spPr>
          <a:xfrm>
            <a:off x="338871" y="6442710"/>
            <a:ext cx="3728304" cy="369332"/>
          </a:xfrm>
          <a:prstGeom prst="rect">
            <a:avLst/>
          </a:prstGeom>
        </p:spPr>
        <p:txBody>
          <a:bodyPr wrap="none">
            <a:spAutoFit/>
          </a:bodyPr>
          <a:lstStyle/>
          <a:p>
            <a:r>
              <a:rPr lang="pl-PL" dirty="0" smtClean="0">
                <a:solidFill>
                  <a:srgbClr val="FFFFFF"/>
                </a:solidFill>
              </a:rPr>
              <a:t>(</a:t>
            </a:r>
            <a:r>
              <a:rPr lang="pl-PL" dirty="0" err="1" smtClean="0">
                <a:solidFill>
                  <a:srgbClr val="FFFFFF"/>
                </a:solidFill>
              </a:rPr>
              <a:t>upper</a:t>
            </a:r>
            <a:r>
              <a:rPr lang="pl-PL" dirty="0" smtClean="0">
                <a:solidFill>
                  <a:srgbClr val="FFFFFF"/>
                </a:solidFill>
              </a:rPr>
              <a:t> </a:t>
            </a:r>
            <a:r>
              <a:rPr lang="pl-PL" dirty="0" err="1" smtClean="0">
                <a:solidFill>
                  <a:srgbClr val="FFFFFF"/>
                </a:solidFill>
              </a:rPr>
              <a:t>soil</a:t>
            </a:r>
            <a:r>
              <a:rPr lang="pl-PL" dirty="0" smtClean="0">
                <a:solidFill>
                  <a:srgbClr val="FFFFFF"/>
                </a:solidFill>
              </a:rPr>
              <a:t>, </a:t>
            </a:r>
            <a:r>
              <a:rPr lang="pl-PL" dirty="0" err="1" smtClean="0">
                <a:solidFill>
                  <a:srgbClr val="FFFFFF"/>
                </a:solidFill>
              </a:rPr>
              <a:t>rarely</a:t>
            </a:r>
            <a:r>
              <a:rPr lang="pl-PL" dirty="0" smtClean="0">
                <a:solidFill>
                  <a:srgbClr val="FFFFFF"/>
                </a:solidFill>
              </a:rPr>
              <a:t> in </a:t>
            </a:r>
            <a:r>
              <a:rPr lang="pl-PL" dirty="0" err="1">
                <a:solidFill>
                  <a:srgbClr val="FFFFFF"/>
                </a:solidFill>
              </a:rPr>
              <a:t>deep</a:t>
            </a:r>
            <a:r>
              <a:rPr lang="pl-PL" dirty="0">
                <a:solidFill>
                  <a:srgbClr val="FFFFFF"/>
                </a:solidFill>
              </a:rPr>
              <a:t> </a:t>
            </a:r>
            <a:r>
              <a:rPr lang="pl-PL" dirty="0" err="1" smtClean="0">
                <a:solidFill>
                  <a:srgbClr val="FFFFFF"/>
                </a:solidFill>
              </a:rPr>
              <a:t>soil</a:t>
            </a:r>
            <a:r>
              <a:rPr lang="pl-PL" dirty="0" smtClean="0">
                <a:solidFill>
                  <a:srgbClr val="FFFFFF"/>
                </a:solidFill>
              </a:rPr>
              <a:t>, </a:t>
            </a:r>
            <a:r>
              <a:rPr lang="pl-PL" dirty="0" err="1" smtClean="0">
                <a:solidFill>
                  <a:srgbClr val="FFFFFF"/>
                </a:solidFill>
              </a:rPr>
              <a:t>sexual</a:t>
            </a:r>
            <a:r>
              <a:rPr lang="pl-PL"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7085807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5"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7213" y="156528"/>
            <a:ext cx="4932363"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5"/>
          <p:cNvSpPr>
            <a:spLocks noChangeArrowheads="1"/>
          </p:cNvSpPr>
          <p:nvPr/>
        </p:nvSpPr>
        <p:spPr bwMode="auto">
          <a:xfrm>
            <a:off x="9144000" y="1752600"/>
            <a:ext cx="4419600" cy="95410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defRPr/>
            </a:pPr>
            <a:endParaRPr lang="en-US" sz="1400" b="0" baseline="0" dirty="0">
              <a:latin typeface="Times" charset="0"/>
              <a:cs typeface="Arial" charset="0"/>
            </a:endParaRPr>
          </a:p>
          <a:p>
            <a:pPr eaLnBrk="0" hangingPunct="0">
              <a:buFont typeface="Symbol" charset="0"/>
              <a:buNone/>
              <a:defRPr/>
            </a:pPr>
            <a:r>
              <a:rPr lang="en-US" sz="1400" b="0" i="1" baseline="0" dirty="0" err="1" smtClean="0">
                <a:latin typeface="Times" charset="0"/>
                <a:cs typeface="Arial" charset="0"/>
              </a:rPr>
              <a:t>Bimichaelia</a:t>
            </a:r>
            <a:r>
              <a:rPr lang="en-US" sz="1400" b="0" baseline="0" dirty="0" smtClean="0">
                <a:latin typeface="Times" charset="0"/>
                <a:cs typeface="Arial" charset="0"/>
              </a:rPr>
              <a:t> and relatives live in forest litter</a:t>
            </a:r>
            <a:r>
              <a:rPr lang="en-US" sz="1400" b="0" dirty="0" smtClean="0">
                <a:latin typeface="Times" charset="0"/>
                <a:cs typeface="Arial" charset="0"/>
              </a:rPr>
              <a:t> and moss. One </a:t>
            </a:r>
            <a:r>
              <a:rPr lang="en-US" sz="1400" b="0" dirty="0" err="1" smtClean="0">
                <a:latin typeface="Times" charset="0"/>
                <a:cs typeface="Arial" charset="0"/>
              </a:rPr>
              <a:t>undescribed</a:t>
            </a:r>
            <a:r>
              <a:rPr lang="en-US" sz="1400" b="0" dirty="0" smtClean="0">
                <a:latin typeface="Times" charset="0"/>
                <a:cs typeface="Arial" charset="0"/>
              </a:rPr>
              <a:t> species is found in deep soil. This lineage is a mixture of sexual and asexual species. </a:t>
            </a:r>
            <a:endParaRPr lang="en-US" sz="1400" b="0" baseline="0" dirty="0">
              <a:latin typeface="Times" charset="0"/>
              <a:cs typeface="Arial" charset="0"/>
            </a:endParaRPr>
          </a:p>
        </p:txBody>
      </p:sp>
      <p:sp>
        <p:nvSpPr>
          <p:cNvPr id="46087" name="Rectangle 3"/>
          <p:cNvSpPr>
            <a:spLocks noGrp="1" noChangeArrowheads="1"/>
          </p:cNvSpPr>
          <p:nvPr>
            <p:ph type="title" idx="4294967295"/>
          </p:nvPr>
        </p:nvSpPr>
        <p:spPr>
          <a:xfrm>
            <a:off x="4487862" y="-151765"/>
            <a:ext cx="4656138" cy="1104901"/>
          </a:xfrm>
        </p:spPr>
        <p:txBody>
          <a:bodyPr/>
          <a:lstStyle/>
          <a:p>
            <a:pPr>
              <a:defRPr/>
            </a:pPr>
            <a:r>
              <a:rPr lang="ja-JP" altLang="en-US" sz="2000" dirty="0">
                <a:solidFill>
                  <a:schemeClr val="bg1"/>
                </a:solidFill>
                <a:latin typeface="Book Antiqua" charset="0"/>
                <a:cs typeface="+mj-cs"/>
              </a:rPr>
              <a:t>‘</a:t>
            </a:r>
            <a:r>
              <a:rPr lang="en-US" sz="2400" dirty="0" err="1">
                <a:solidFill>
                  <a:schemeClr val="bg1"/>
                </a:solidFill>
                <a:latin typeface="Book Antiqua" charset="0"/>
                <a:cs typeface="+mj-cs"/>
              </a:rPr>
              <a:t>Endeostigmata</a:t>
            </a:r>
            <a:r>
              <a:rPr lang="ja-JP" altLang="en-US" sz="2400" dirty="0">
                <a:solidFill>
                  <a:schemeClr val="bg1"/>
                </a:solidFill>
                <a:latin typeface="Book Antiqua" charset="0"/>
                <a:cs typeface="+mj-cs"/>
              </a:rPr>
              <a:t>’</a:t>
            </a:r>
            <a:endParaRPr lang="en-US" sz="2400" dirty="0">
              <a:solidFill>
                <a:schemeClr val="bg1"/>
              </a:solidFill>
              <a:latin typeface="Book Antiqua" charset="0"/>
              <a:cs typeface="+mj-cs"/>
            </a:endParaRPr>
          </a:p>
        </p:txBody>
      </p:sp>
      <p:sp>
        <p:nvSpPr>
          <p:cNvPr id="113672" name="Text Box 2"/>
          <p:cNvSpPr txBox="1">
            <a:spLocks noChangeArrowheads="1"/>
          </p:cNvSpPr>
          <p:nvPr/>
        </p:nvSpPr>
        <p:spPr bwMode="auto">
          <a:xfrm>
            <a:off x="5434013" y="5769968"/>
            <a:ext cx="5709920" cy="2123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r>
              <a:rPr lang="en-US" sz="2000" b="0" i="1" baseline="0" dirty="0" err="1" smtClean="0">
                <a:solidFill>
                  <a:schemeClr val="bg1"/>
                </a:solidFill>
                <a:latin typeface="Times New Roman" charset="0"/>
              </a:rPr>
              <a:t>Bimichaelia</a:t>
            </a:r>
            <a:r>
              <a:rPr lang="en-US" sz="2000" b="0" baseline="0" dirty="0" smtClean="0">
                <a:solidFill>
                  <a:schemeClr val="bg1"/>
                </a:solidFill>
                <a:latin typeface="Times New Roman" charset="0"/>
              </a:rPr>
              <a:t> </a:t>
            </a:r>
          </a:p>
          <a:p>
            <a:r>
              <a:rPr lang="en-US" sz="2000" b="0" baseline="0" dirty="0" smtClean="0">
                <a:solidFill>
                  <a:schemeClr val="bg1"/>
                </a:solidFill>
                <a:latin typeface="Times New Roman" charset="0"/>
              </a:rPr>
              <a:t>(mostly upper soil, </a:t>
            </a:r>
          </a:p>
          <a:p>
            <a:r>
              <a:rPr lang="en-US" sz="2000" b="0" baseline="0" dirty="0" smtClean="0">
                <a:solidFill>
                  <a:schemeClr val="bg1"/>
                </a:solidFill>
                <a:latin typeface="Times New Roman" charset="0"/>
              </a:rPr>
              <a:t>sexual or asexual)</a:t>
            </a:r>
            <a:endParaRPr lang="en-US" sz="2000" b="0" baseline="0" dirty="0">
              <a:solidFill>
                <a:schemeClr val="bg1"/>
              </a:solidFill>
              <a:latin typeface="Times New Roman" charset="0"/>
            </a:endParaRPr>
          </a:p>
          <a:p>
            <a:endParaRPr lang="en-US" b="0" baseline="0" dirty="0">
              <a:solidFill>
                <a:schemeClr val="bg1"/>
              </a:solidFill>
              <a:latin typeface="Times New Roman" charset="0"/>
            </a:endParaRPr>
          </a:p>
          <a:p>
            <a:endParaRPr lang="en-US" b="0" baseline="0" dirty="0">
              <a:solidFill>
                <a:schemeClr val="bg1"/>
              </a:solidFill>
              <a:latin typeface="Times New Roman" charset="0"/>
            </a:endParaRPr>
          </a:p>
          <a:p>
            <a:endParaRPr lang="en-US" b="0" baseline="0" dirty="0">
              <a:solidFill>
                <a:schemeClr val="bg1"/>
              </a:solidFill>
              <a:latin typeface="Times New Roman" charset="0"/>
            </a:endParaRPr>
          </a:p>
        </p:txBody>
      </p:sp>
    </p:spTree>
    <p:extLst>
      <p:ext uri="{BB962C8B-B14F-4D97-AF65-F5344CB8AC3E}">
        <p14:creationId xmlns:p14="http://schemas.microsoft.com/office/powerpoint/2010/main" val="237070742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Text Box 2"/>
          <p:cNvSpPr txBox="1">
            <a:spLocks noChangeArrowheads="1"/>
          </p:cNvSpPr>
          <p:nvPr/>
        </p:nvSpPr>
        <p:spPr bwMode="auto">
          <a:xfrm>
            <a:off x="4356100" y="5935981"/>
            <a:ext cx="4432300" cy="120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ctr"/>
            <a:r>
              <a:rPr lang="en-US" b="0" i="1" baseline="0" dirty="0" smtClean="0">
                <a:solidFill>
                  <a:srgbClr val="FFFFFF"/>
                </a:solidFill>
                <a:latin typeface="Times New Roman" charset="0"/>
              </a:rPr>
              <a:t>Alicorhagia</a:t>
            </a:r>
            <a:endParaRPr lang="en-US" b="0" baseline="0" dirty="0">
              <a:solidFill>
                <a:srgbClr val="FFFFFF"/>
              </a:solidFill>
              <a:latin typeface="Times New Roman" charset="0"/>
            </a:endParaRPr>
          </a:p>
          <a:p>
            <a:pPr algn="ctr"/>
            <a:r>
              <a:rPr lang="en-US" b="0" baseline="0" dirty="0" smtClean="0">
                <a:solidFill>
                  <a:srgbClr val="FFFFFF"/>
                </a:solidFill>
                <a:latin typeface="Times New Roman" charset="0"/>
              </a:rPr>
              <a:t>(deep and upper soil, asexual)</a:t>
            </a:r>
            <a:endParaRPr lang="en-US" b="0" baseline="0" dirty="0">
              <a:solidFill>
                <a:srgbClr val="FFFFFF"/>
              </a:solidFill>
              <a:latin typeface="Times New Roman" charset="0"/>
            </a:endParaRPr>
          </a:p>
          <a:p>
            <a:pPr algn="ctr"/>
            <a:endParaRPr lang="en-US" b="0" baseline="0" dirty="0">
              <a:solidFill>
                <a:srgbClr val="FFFFFF"/>
              </a:solidFill>
              <a:latin typeface="Times New Roman" charset="0"/>
            </a:endParaRPr>
          </a:p>
        </p:txBody>
      </p:sp>
      <p:sp>
        <p:nvSpPr>
          <p:cNvPr id="48132" name="Rectangle 5"/>
          <p:cNvSpPr>
            <a:spLocks noChangeArrowheads="1"/>
          </p:cNvSpPr>
          <p:nvPr/>
        </p:nvSpPr>
        <p:spPr bwMode="auto">
          <a:xfrm>
            <a:off x="9377680" y="1752600"/>
            <a:ext cx="4419600" cy="73866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defRPr/>
            </a:pPr>
            <a:r>
              <a:rPr lang="en-US" sz="1400" b="0" i="1" baseline="0" dirty="0" smtClean="0">
                <a:solidFill>
                  <a:srgbClr val="000000"/>
                </a:solidFill>
                <a:latin typeface="Times" charset="0"/>
                <a:cs typeface="Arial" charset="0"/>
              </a:rPr>
              <a:t>Alicorhagia</a:t>
            </a:r>
            <a:r>
              <a:rPr lang="en-US" sz="1400" b="0" baseline="0" dirty="0" smtClean="0">
                <a:solidFill>
                  <a:srgbClr val="000000"/>
                </a:solidFill>
                <a:latin typeface="Times" charset="0"/>
                <a:cs typeface="Arial" charset="0"/>
              </a:rPr>
              <a:t> is a predatory mite.</a:t>
            </a:r>
            <a:r>
              <a:rPr lang="en-US" sz="1400" b="0" dirty="0" smtClean="0">
                <a:solidFill>
                  <a:srgbClr val="000000"/>
                </a:solidFill>
                <a:latin typeface="Times" charset="0"/>
                <a:cs typeface="Arial" charset="0"/>
              </a:rPr>
              <a:t> </a:t>
            </a:r>
            <a:r>
              <a:rPr lang="en-US" sz="1400" dirty="0" smtClean="0">
                <a:solidFill>
                  <a:srgbClr val="000000"/>
                </a:solidFill>
                <a:latin typeface="Times" charset="0"/>
                <a:cs typeface="Arial" charset="0"/>
              </a:rPr>
              <a:t>Species are very common and very broadly distributed across continents. Exclusively asexual. </a:t>
            </a:r>
            <a:endParaRPr lang="en-US" sz="1400" b="0" baseline="0" dirty="0">
              <a:solidFill>
                <a:srgbClr val="000000"/>
              </a:solidFill>
              <a:latin typeface="Times" charset="0"/>
              <a:cs typeface="Arial" charset="0"/>
            </a:endParaRPr>
          </a:p>
        </p:txBody>
      </p:sp>
      <p:sp>
        <p:nvSpPr>
          <p:cNvPr id="48133" name="Rectangle 3"/>
          <p:cNvSpPr>
            <a:spLocks noGrp="1" noChangeArrowheads="1"/>
          </p:cNvSpPr>
          <p:nvPr>
            <p:ph type="title" idx="4294967295"/>
          </p:nvPr>
        </p:nvSpPr>
        <p:spPr>
          <a:xfrm>
            <a:off x="3657600" y="381000"/>
            <a:ext cx="4586288" cy="1104900"/>
          </a:xfrm>
        </p:spPr>
        <p:txBody>
          <a:bodyPr/>
          <a:lstStyle/>
          <a:p>
            <a:pPr>
              <a:defRPr/>
            </a:pPr>
            <a:r>
              <a:rPr lang="ja-JP" altLang="en-US" dirty="0">
                <a:solidFill>
                  <a:srgbClr val="FFFFFF"/>
                </a:solidFill>
                <a:latin typeface="Book Antiqua" charset="0"/>
                <a:cs typeface="+mj-cs"/>
              </a:rPr>
              <a:t>‘</a:t>
            </a:r>
            <a:r>
              <a:rPr lang="en-US" dirty="0" err="1">
                <a:solidFill>
                  <a:srgbClr val="FFFFFF"/>
                </a:solidFill>
                <a:latin typeface="Book Antiqua" charset="0"/>
                <a:cs typeface="+mj-cs"/>
              </a:rPr>
              <a:t>Endeostigmata</a:t>
            </a:r>
            <a:r>
              <a:rPr lang="ja-JP" altLang="en-US" dirty="0">
                <a:solidFill>
                  <a:srgbClr val="FFFFFF"/>
                </a:solidFill>
                <a:latin typeface="Book Antiqua" charset="0"/>
                <a:cs typeface="+mj-cs"/>
              </a:rPr>
              <a:t>’</a:t>
            </a:r>
            <a:endParaRPr lang="en-US" dirty="0">
              <a:solidFill>
                <a:srgbClr val="FFFFFF"/>
              </a:solidFill>
              <a:latin typeface="Book Antiqua" charset="0"/>
              <a:cs typeface="+mj-cs"/>
            </a:endParaRPr>
          </a:p>
        </p:txBody>
      </p:sp>
      <p:sp>
        <p:nvSpPr>
          <p:cNvPr id="117765" name="Прямоугольник 4"/>
          <p:cNvSpPr>
            <a:spLocks noChangeArrowheads="1"/>
          </p:cNvSpPr>
          <p:nvPr/>
        </p:nvSpPr>
        <p:spPr bwMode="auto">
          <a:xfrm>
            <a:off x="7019925" y="5373688"/>
            <a:ext cx="1311275" cy="576262"/>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ru-RU">
              <a:solidFill>
                <a:srgbClr val="FFFFFF"/>
              </a:solidFill>
            </a:endParaRPr>
          </a:p>
        </p:txBody>
      </p:sp>
    </p:spTree>
    <p:extLst>
      <p:ext uri="{BB962C8B-B14F-4D97-AF65-F5344CB8AC3E}">
        <p14:creationId xmlns:p14="http://schemas.microsoft.com/office/powerpoint/2010/main" val="30203225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Прямоугольник 4"/>
          <p:cNvSpPr>
            <a:spLocks noChangeArrowheads="1"/>
          </p:cNvSpPr>
          <p:nvPr/>
        </p:nvSpPr>
        <p:spPr bwMode="auto">
          <a:xfrm>
            <a:off x="-9525" y="6167438"/>
            <a:ext cx="9144000" cy="690562"/>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0" hangingPunct="0"/>
            <a:endParaRPr lang="ru-RU">
              <a:solidFill>
                <a:srgbClr val="FFFFFF"/>
              </a:solidFill>
            </a:endParaRPr>
          </a:p>
        </p:txBody>
      </p:sp>
      <p:pic>
        <p:nvPicPr>
          <p:cNvPr id="119810"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11113"/>
            <a:ext cx="9144000" cy="675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2"/>
          <p:cNvSpPr txBox="1">
            <a:spLocks noChangeArrowheads="1"/>
          </p:cNvSpPr>
          <p:nvPr/>
        </p:nvSpPr>
        <p:spPr bwMode="auto">
          <a:xfrm>
            <a:off x="2497772" y="5774204"/>
            <a:ext cx="3466147"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indent="346075" eaLnBrk="0" hangingPunct="0">
              <a:defRPr kumimoji="1" sz="2400" b="1" baseline="-25000">
                <a:solidFill>
                  <a:schemeClr val="tx1"/>
                </a:solidFill>
                <a:latin typeface="Arial" charset="0"/>
                <a:ea typeface="ＭＳ Ｐゴシック" charset="0"/>
                <a:cs typeface="ＭＳ Ｐゴシック" charset="0"/>
              </a:defRPr>
            </a:lvl1pPr>
            <a:lvl2pPr marL="742950" indent="-285750" eaLnBrk="0" hangingPunct="0">
              <a:defRPr kumimoji="1" sz="2400" b="1" baseline="-25000">
                <a:solidFill>
                  <a:schemeClr val="tx1"/>
                </a:solidFill>
                <a:latin typeface="Arial" charset="0"/>
                <a:ea typeface="ＭＳ Ｐゴシック" charset="0"/>
              </a:defRPr>
            </a:lvl2pPr>
            <a:lvl3pPr marL="1143000" indent="-228600" eaLnBrk="0" hangingPunct="0">
              <a:defRPr kumimoji="1" sz="2400" b="1" baseline="-25000">
                <a:solidFill>
                  <a:schemeClr val="tx1"/>
                </a:solidFill>
                <a:latin typeface="Arial" charset="0"/>
                <a:ea typeface="ＭＳ Ｐゴシック" charset="0"/>
              </a:defRPr>
            </a:lvl3pPr>
            <a:lvl4pPr marL="1600200" indent="-228600" eaLnBrk="0" hangingPunct="0">
              <a:defRPr kumimoji="1" sz="2400" b="1" baseline="-25000">
                <a:solidFill>
                  <a:schemeClr val="tx1"/>
                </a:solidFill>
                <a:latin typeface="Arial" charset="0"/>
                <a:ea typeface="ＭＳ Ｐゴシック" charset="0"/>
              </a:defRPr>
            </a:lvl4pPr>
            <a:lvl5pPr marL="2057400" indent="-228600" eaLnBrk="0" hangingPunct="0">
              <a:defRPr kumimoji="1"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b="1" baseline="-25000">
                <a:solidFill>
                  <a:schemeClr val="tx1"/>
                </a:solidFill>
                <a:latin typeface="Arial" charset="0"/>
                <a:ea typeface="ＭＳ Ｐゴシック" charset="0"/>
              </a:defRPr>
            </a:lvl9pPr>
          </a:lstStyle>
          <a:p>
            <a:pPr algn="ctr"/>
            <a:r>
              <a:rPr lang="en-US" b="0" i="1" baseline="0" dirty="0" err="1" smtClean="0">
                <a:solidFill>
                  <a:srgbClr val="FFFFFF"/>
                </a:solidFill>
                <a:latin typeface="Times New Roman" charset="0"/>
              </a:rPr>
              <a:t>Stigmalychus</a:t>
            </a:r>
            <a:endParaRPr lang="en-US" b="0" baseline="0" dirty="0">
              <a:solidFill>
                <a:srgbClr val="FFFFFF"/>
              </a:solidFill>
              <a:latin typeface="Times New Roman" charset="0"/>
            </a:endParaRPr>
          </a:p>
          <a:p>
            <a:pPr algn="ctr"/>
            <a:r>
              <a:rPr lang="en-US" b="0" baseline="0" dirty="0" smtClean="0">
                <a:solidFill>
                  <a:srgbClr val="FFFFFF"/>
                </a:solidFill>
                <a:latin typeface="Times New Roman" charset="0"/>
              </a:rPr>
              <a:t>(deep soil, asexual)</a:t>
            </a:r>
            <a:endParaRPr lang="en-US" b="0" baseline="0" dirty="0">
              <a:solidFill>
                <a:srgbClr val="FFFFFF"/>
              </a:solidFill>
              <a:latin typeface="Times New Roman" charset="0"/>
            </a:endParaRPr>
          </a:p>
          <a:p>
            <a:endParaRPr lang="en-US" b="0" baseline="0" dirty="0">
              <a:solidFill>
                <a:srgbClr val="FFFFFF"/>
              </a:solidFill>
              <a:latin typeface="Times New Roman" charset="0"/>
            </a:endParaRPr>
          </a:p>
          <a:p>
            <a:endParaRPr lang="en-US" b="0" baseline="0" dirty="0">
              <a:solidFill>
                <a:srgbClr val="FFFFFF"/>
              </a:solidFill>
              <a:latin typeface="Times New Roman" charset="0"/>
            </a:endParaRPr>
          </a:p>
          <a:p>
            <a:endParaRPr lang="en-US" b="0" baseline="0" dirty="0">
              <a:solidFill>
                <a:srgbClr val="FFFFFF"/>
              </a:solidFill>
              <a:latin typeface="Times New Roman" charset="0"/>
            </a:endParaRPr>
          </a:p>
        </p:txBody>
      </p:sp>
      <p:sp>
        <p:nvSpPr>
          <p:cNvPr id="49157" name="Rectangle 5"/>
          <p:cNvSpPr>
            <a:spLocks noChangeArrowheads="1"/>
          </p:cNvSpPr>
          <p:nvPr/>
        </p:nvSpPr>
        <p:spPr bwMode="auto">
          <a:xfrm>
            <a:off x="9144000" y="1752600"/>
            <a:ext cx="4419600" cy="73866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buFont typeface="Symbol" charset="0"/>
              <a:buNone/>
              <a:defRPr/>
            </a:pPr>
            <a:r>
              <a:rPr lang="en-US" sz="1400" b="0" baseline="0" dirty="0" smtClean="0">
                <a:solidFill>
                  <a:schemeClr val="folHlink"/>
                </a:solidFill>
                <a:latin typeface="Times" charset="0"/>
                <a:cs typeface="Arial" charset="0"/>
              </a:rPr>
              <a:t>Species of </a:t>
            </a:r>
            <a:r>
              <a:rPr lang="en-US" sz="1400" b="0" i="1" baseline="0" dirty="0" err="1" smtClean="0">
                <a:solidFill>
                  <a:schemeClr val="folHlink"/>
                </a:solidFill>
                <a:latin typeface="Times" charset="0"/>
                <a:cs typeface="Arial" charset="0"/>
              </a:rPr>
              <a:t>Stigmalychus</a:t>
            </a:r>
            <a:r>
              <a:rPr lang="en-US" sz="1400" b="0" baseline="0" dirty="0" smtClean="0">
                <a:solidFill>
                  <a:schemeClr val="folHlink"/>
                </a:solidFill>
                <a:latin typeface="Times" charset="0"/>
                <a:cs typeface="Arial" charset="0"/>
              </a:rPr>
              <a:t> live in deep soil only. Sometimes 2 or 3 species can be collected from the same soil</a:t>
            </a:r>
            <a:r>
              <a:rPr lang="en-US" sz="1400" b="0" dirty="0" smtClean="0">
                <a:solidFill>
                  <a:schemeClr val="folHlink"/>
                </a:solidFill>
                <a:latin typeface="Times" charset="0"/>
                <a:cs typeface="Arial" charset="0"/>
              </a:rPr>
              <a:t> sample. </a:t>
            </a:r>
            <a:r>
              <a:rPr lang="en-US" sz="1400" dirty="0" smtClean="0">
                <a:solidFill>
                  <a:schemeClr val="folHlink"/>
                </a:solidFill>
                <a:latin typeface="Times" charset="0"/>
                <a:cs typeface="Arial" charset="0"/>
              </a:rPr>
              <a:t>Only asexual taxa are known. </a:t>
            </a:r>
            <a:r>
              <a:rPr lang="en-US" sz="1400" b="0" baseline="0" dirty="0" smtClean="0">
                <a:solidFill>
                  <a:schemeClr val="folHlink"/>
                </a:solidFill>
                <a:latin typeface="Times" charset="0"/>
                <a:cs typeface="Arial" charset="0"/>
              </a:rPr>
              <a:t> </a:t>
            </a:r>
            <a:endParaRPr lang="en-US" sz="1400" b="0" baseline="0" dirty="0">
              <a:solidFill>
                <a:schemeClr val="folHlink"/>
              </a:solidFill>
              <a:latin typeface="Times" charset="0"/>
              <a:cs typeface="Arial" charset="0"/>
            </a:endParaRPr>
          </a:p>
        </p:txBody>
      </p:sp>
      <p:sp>
        <p:nvSpPr>
          <p:cNvPr id="49158" name="Rectangle 3"/>
          <p:cNvSpPr>
            <a:spLocks noGrp="1" noChangeArrowheads="1"/>
          </p:cNvSpPr>
          <p:nvPr>
            <p:ph type="title" idx="4294967295"/>
          </p:nvPr>
        </p:nvSpPr>
        <p:spPr>
          <a:xfrm>
            <a:off x="4562475" y="260350"/>
            <a:ext cx="4581525" cy="1104900"/>
          </a:xfrm>
        </p:spPr>
        <p:txBody>
          <a:bodyPr/>
          <a:lstStyle/>
          <a:p>
            <a:pPr>
              <a:defRPr/>
            </a:pPr>
            <a:r>
              <a:rPr lang="ja-JP" altLang="en-US" dirty="0">
                <a:solidFill>
                  <a:srgbClr val="FFFFFF"/>
                </a:solidFill>
                <a:latin typeface="Book Antiqua" charset="0"/>
                <a:cs typeface="+mj-cs"/>
              </a:rPr>
              <a:t>‘</a:t>
            </a:r>
            <a:r>
              <a:rPr lang="en-US" dirty="0" err="1">
                <a:solidFill>
                  <a:srgbClr val="FFFFFF"/>
                </a:solidFill>
                <a:latin typeface="Book Antiqua" charset="0"/>
                <a:cs typeface="+mj-cs"/>
              </a:rPr>
              <a:t>Endeostigmata</a:t>
            </a:r>
            <a:r>
              <a:rPr lang="ja-JP" altLang="en-US" dirty="0">
                <a:solidFill>
                  <a:srgbClr val="FFFFFF"/>
                </a:solidFill>
                <a:latin typeface="Book Antiqua" charset="0"/>
                <a:cs typeface="+mj-cs"/>
              </a:rPr>
              <a:t>’</a:t>
            </a:r>
            <a:endParaRPr lang="en-US" dirty="0">
              <a:solidFill>
                <a:srgbClr val="FFFFFF"/>
              </a:solidFill>
              <a:latin typeface="Book Antiqua" charset="0"/>
              <a:cs typeface="+mj-cs"/>
            </a:endParaRPr>
          </a:p>
        </p:txBody>
      </p:sp>
    </p:spTree>
    <p:extLst>
      <p:ext uri="{BB962C8B-B14F-4D97-AF65-F5344CB8AC3E}">
        <p14:creationId xmlns:p14="http://schemas.microsoft.com/office/powerpoint/2010/main" val="7138410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12686</TotalTime>
  <Words>3692</Words>
  <Application>Microsoft Macintosh PowerPoint</Application>
  <PresentationFormat>On-screen Show (4:3)</PresentationFormat>
  <Paragraphs>670</Paragraphs>
  <Slides>37</Slides>
  <Notes>12</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Does deep soil habitat influence the maintenance of ancient asexual lineages in acariform mites?</vt:lpstr>
      <vt:lpstr>Cost of Sex</vt:lpstr>
      <vt:lpstr> ‘Ancient’ asexual lineages may provide clues for potential factors favoring the maintenance of sexual reproduction </vt:lpstr>
      <vt:lpstr>Endeostigmata are the most ‘ancient’ asexual eukaryotes</vt:lpstr>
      <vt:lpstr>‘Endeostigmata’</vt:lpstr>
      <vt:lpstr>‘Endeostigmata’</vt:lpstr>
      <vt:lpstr>‘Endeostigmata’</vt:lpstr>
      <vt:lpstr>‘Endeostigmata’</vt:lpstr>
      <vt:lpstr>‘Endeostigmata’</vt:lpstr>
      <vt:lpstr>‘Endeostigmata’</vt:lpstr>
      <vt:lpstr>‘Endeostigmata’</vt:lpstr>
      <vt:lpstr>‘Endeostigmata’</vt:lpstr>
      <vt:lpstr>‘Endeostigmata’</vt:lpstr>
      <vt:lpstr>‘Endeostigmata’ gave rise to the modern diversity of acariform mites (42,000+ spp)</vt:lpstr>
      <vt:lpstr>PowerPoint Presentation</vt:lpstr>
      <vt:lpstr>Assumptions</vt:lpstr>
      <vt:lpstr>Data</vt:lpstr>
      <vt:lpstr>Hypotheses</vt:lpstr>
      <vt:lpstr>Hypothesis testing</vt:lpstr>
      <vt:lpstr>PowerPoint Presentation</vt:lpstr>
      <vt:lpstr>PowerPoint Presentation</vt:lpstr>
      <vt:lpstr>PowerPoint Presentation</vt:lpstr>
      <vt:lpstr>Correcting for uneven sampling</vt:lpstr>
      <vt:lpstr>Hypothesis testing</vt:lpstr>
      <vt:lpstr>PowerPoint Presentation</vt:lpstr>
      <vt:lpstr>PowerPoint Presentation</vt:lpstr>
      <vt:lpstr>Chelicerate model – low representation</vt:lpstr>
      <vt:lpstr>PowerPoint Presentation</vt:lpstr>
      <vt:lpstr>PowerPoint Presentation</vt:lpstr>
      <vt:lpstr>PowerPoint Presentation</vt:lpstr>
      <vt:lpstr>Conclusions</vt:lpstr>
      <vt:lpstr>PowerPoint Presentation</vt:lpstr>
      <vt:lpstr>Kerosene extraction</vt:lpstr>
      <vt:lpstr>PowerPoint Presentation</vt:lpstr>
      <vt:lpstr>PowerPoint Presentation</vt:lpstr>
      <vt:lpstr>PowerPoint Presentation</vt:lpstr>
      <vt:lpstr>State distribution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Colonization history and speciation dynamics: understanding species diversity patterns in the hyperdiverse Pheidole ants from the South Pacific</dc:title>
  <dc:creator>LSA User</dc:creator>
  <cp:lastModifiedBy>LSA User</cp:lastModifiedBy>
  <cp:revision>951</cp:revision>
  <cp:lastPrinted>2013-11-08T19:31:19Z</cp:lastPrinted>
  <dcterms:created xsi:type="dcterms:W3CDTF">2013-06-19T18:02:49Z</dcterms:created>
  <dcterms:modified xsi:type="dcterms:W3CDTF">2013-11-08T19:31:42Z</dcterms:modified>
</cp:coreProperties>
</file>